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94" r:id="rId2"/>
    <p:sldId id="374" r:id="rId3"/>
    <p:sldId id="288" r:id="rId4"/>
    <p:sldId id="296" r:id="rId5"/>
    <p:sldId id="309" r:id="rId6"/>
    <p:sldId id="295" r:id="rId7"/>
    <p:sldId id="342" r:id="rId8"/>
    <p:sldId id="369" r:id="rId9"/>
    <p:sldId id="370" r:id="rId10"/>
    <p:sldId id="372" r:id="rId11"/>
    <p:sldId id="373" r:id="rId12"/>
    <p:sldId id="363" r:id="rId13"/>
    <p:sldId id="365" r:id="rId14"/>
    <p:sldId id="366" r:id="rId15"/>
    <p:sldId id="368" r:id="rId16"/>
    <p:sldId id="307" r:id="rId17"/>
    <p:sldId id="371" r:id="rId18"/>
    <p:sldId id="347" r:id="rId19"/>
    <p:sldId id="348" r:id="rId20"/>
    <p:sldId id="349" r:id="rId21"/>
    <p:sldId id="350" r:id="rId22"/>
    <p:sldId id="351" r:id="rId23"/>
    <p:sldId id="353" r:id="rId24"/>
    <p:sldId id="354" r:id="rId25"/>
    <p:sldId id="35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manshu Deshmukh" initials="HD" lastIdx="1" clrIdx="0">
    <p:extLst>
      <p:ext uri="{19B8F6BF-5375-455C-9EA6-DF929625EA0E}">
        <p15:presenceInfo xmlns:p15="http://schemas.microsoft.com/office/powerpoint/2012/main" userId="6979b12146889d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54B1"/>
    <a:srgbClr val="705AB4"/>
    <a:srgbClr val="ED9E28"/>
    <a:srgbClr val="EFA7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2D5ABB26-0587-4C30-8999-92F81FD0307C}" styleName="">
    <a:wholeTbl>
      <a:tcTxStyle>
        <a:font>
          <a:latin typeface="+mn-lt"/>
          <a:ea typeface="+mn-ea"/>
          <a:cs typeface="+mn-cs"/>
        </a:font>
        <a:srgbClr val="000000"/>
      </a:tcTxStyle>
      <a:tcStyle>
        <a:tcBdr/>
      </a:tcStyle>
    </a:wholeTbl>
  </a:tblStyle>
  <a:tblStyle styleId="{3C2FFA5D-87B4-456A-9821-1D502468CF0F}" styleName="">
    <a:wholeTbl>
      <a:tcTxStyle>
        <a:font>
          <a:latin typeface="+mn-lt"/>
          <a:ea typeface="+mn-ea"/>
          <a:cs typeface="+mn-cs"/>
        </a:font>
        <a:srgbClr val="000000"/>
      </a:tcTxStyle>
      <a:tcStyle>
        <a:tcBdr>
          <a:left>
            <a:ln w="3172" cap="flat" cmpd="sng" algn="ctr">
              <a:solidFill>
                <a:srgbClr val="4472C4"/>
              </a:solidFill>
              <a:prstDash val="solid"/>
              <a:round/>
              <a:headEnd type="none" w="med" len="med"/>
              <a:tailEnd type="none" w="med" len="med"/>
            </a:ln>
          </a:left>
          <a:right>
            <a:ln w="3172" cap="flat" cmpd="sng" algn="ctr">
              <a:solidFill>
                <a:srgbClr val="4472C4"/>
              </a:solidFill>
              <a:prstDash val="solid"/>
              <a:round/>
              <a:headEnd type="none" w="med" len="med"/>
              <a:tailEnd type="none" w="med" len="med"/>
            </a:ln>
          </a:right>
          <a:top>
            <a:ln w="3172" cap="flat" cmpd="sng" algn="ctr">
              <a:solidFill>
                <a:srgbClr val="4472C4"/>
              </a:solidFill>
              <a:prstDash val="solid"/>
              <a:round/>
              <a:headEnd type="none" w="med" len="med"/>
              <a:tailEnd type="none" w="med" len="med"/>
            </a:ln>
          </a:top>
          <a:bottom>
            <a:ln w="3172" cap="flat" cmpd="sng" algn="ctr">
              <a:solidFill>
                <a:srgbClr val="4472C4"/>
              </a:solidFill>
              <a:prstDash val="solid"/>
              <a:round/>
              <a:headEnd type="none" w="med" len="med"/>
              <a:tailEnd type="none" w="med" len="med"/>
            </a:ln>
          </a:bottom>
        </a:tcBdr>
        <a:fill>
          <a:solidFill>
            <a:srgbClr val="4472C4"/>
          </a:solidFill>
        </a:fill>
      </a:tcStyle>
    </a:wholeTbl>
    <a:band1H>
      <a:tcStyle>
        <a:tcBdr/>
        <a:fill>
          <a:solidFill>
            <a:srgbClr val="4472C4"/>
          </a:solidFill>
        </a:fill>
      </a:tcStyle>
    </a:band1H>
    <a:band2H>
      <a:tcStyle>
        <a:tcBdr/>
        <a:fill>
          <a:solidFill>
            <a:srgbClr val="4472C4"/>
          </a:solidFill>
        </a:fill>
      </a:tcStyle>
    </a:band2H>
    <a:band1V>
      <a:tcStyle>
        <a:tcBdr>
          <a:top>
            <a:ln w="3172" cap="flat" cmpd="sng" algn="ctr">
              <a:solidFill>
                <a:srgbClr val="4472C4"/>
              </a:solidFill>
              <a:prstDash val="solid"/>
              <a:round/>
              <a:headEnd type="none" w="med" len="med"/>
              <a:tailEnd type="none" w="med" len="med"/>
            </a:ln>
          </a:top>
          <a:bottom>
            <a:ln w="3172" cap="flat" cmpd="sng" algn="ctr">
              <a:solidFill>
                <a:srgbClr val="4472C4"/>
              </a:solidFill>
              <a:prstDash val="solid"/>
              <a:round/>
              <a:headEnd type="none" w="med" len="med"/>
              <a:tailEnd type="none" w="med" len="med"/>
            </a:ln>
          </a:bottom>
        </a:tcBdr>
        <a:fill>
          <a:solidFill>
            <a:srgbClr val="4472C4"/>
          </a:solidFill>
        </a:fill>
      </a:tcStyle>
    </a:band1V>
    <a:band2V>
      <a:tcStyle>
        <a:tcBdr/>
        <a:fill>
          <a:solidFill>
            <a:srgbClr val="4472C4"/>
          </a:solidFill>
        </a:fill>
      </a:tcStyle>
    </a:band2V>
    <a:lastCol>
      <a:tcTxStyle b="on">
        <a:font>
          <a:latin typeface=""/>
          <a:ea typeface=""/>
          <a:cs typeface=""/>
        </a:font>
      </a:tcTxStyle>
      <a:tcStyle>
        <a:tcBdr>
          <a:left>
            <a:ln w="3172" cap="flat" cmpd="sng" algn="ctr">
              <a:solidFill>
                <a:srgbClr val="4472C4"/>
              </a:solidFill>
              <a:prstDash val="solid"/>
              <a:round/>
              <a:headEnd type="none" w="med" len="med"/>
              <a:tailEnd type="none" w="med" len="med"/>
            </a:ln>
          </a:left>
          <a:right>
            <a:ln w="3172" cap="flat" cmpd="sng" algn="ctr">
              <a:solidFill>
                <a:srgbClr val="4472C4"/>
              </a:solidFill>
              <a:prstDash val="solid"/>
              <a:round/>
              <a:headEnd type="none" w="med" len="med"/>
              <a:tailEnd type="none" w="med" len="med"/>
            </a:ln>
          </a:right>
          <a:top>
            <a:ln w="3172" cap="flat" cmpd="sng" algn="ctr">
              <a:solidFill>
                <a:srgbClr val="4472C4"/>
              </a:solidFill>
              <a:prstDash val="solid"/>
              <a:round/>
              <a:headEnd type="none" w="med" len="med"/>
              <a:tailEnd type="none" w="med" len="med"/>
            </a:ln>
          </a:top>
          <a:bottom>
            <a:ln w="3172" cap="flat" cmpd="sng" algn="ctr">
              <a:solidFill>
                <a:srgbClr val="4472C4"/>
              </a:solidFill>
              <a:prstDash val="solid"/>
              <a:round/>
              <a:headEnd type="none" w="med" len="med"/>
              <a:tailEnd type="none" w="med" len="med"/>
            </a:ln>
          </a:bottom>
        </a:tcBdr>
        <a:fill>
          <a:solidFill>
            <a:srgbClr val="4472C4"/>
          </a:solidFill>
        </a:fill>
      </a:tcStyle>
    </a:lastCol>
    <a:firstCol>
      <a:tcTxStyle b="on">
        <a:font>
          <a:latin typeface=""/>
          <a:ea typeface=""/>
          <a:cs typeface=""/>
        </a:font>
      </a:tcTxStyle>
      <a:tcStyle>
        <a:tcBdr>
          <a:left>
            <a:ln w="3172" cap="flat" cmpd="sng" algn="ctr">
              <a:solidFill>
                <a:srgbClr val="4472C4"/>
              </a:solidFill>
              <a:prstDash val="solid"/>
              <a:round/>
              <a:headEnd type="none" w="med" len="med"/>
              <a:tailEnd type="none" w="med" len="med"/>
            </a:ln>
          </a:left>
          <a:right>
            <a:ln w="3172" cap="flat" cmpd="sng" algn="ctr">
              <a:solidFill>
                <a:srgbClr val="4472C4"/>
              </a:solidFill>
              <a:prstDash val="solid"/>
              <a:round/>
              <a:headEnd type="none" w="med" len="med"/>
              <a:tailEnd type="none" w="med" len="med"/>
            </a:ln>
          </a:right>
          <a:top>
            <a:ln w="3172" cap="flat" cmpd="sng" algn="ctr">
              <a:solidFill>
                <a:srgbClr val="4472C4"/>
              </a:solidFill>
              <a:prstDash val="solid"/>
              <a:round/>
              <a:headEnd type="none" w="med" len="med"/>
              <a:tailEnd type="none" w="med" len="med"/>
            </a:ln>
          </a:top>
          <a:bottom>
            <a:ln w="3172" cap="flat" cmpd="sng" algn="ctr">
              <a:solidFill>
                <a:srgbClr val="4472C4"/>
              </a:solidFill>
              <a:prstDash val="solid"/>
              <a:round/>
              <a:headEnd type="none" w="med" len="med"/>
              <a:tailEnd type="none" w="med" len="med"/>
            </a:ln>
          </a:bottom>
        </a:tcBdr>
        <a:fill>
          <a:solidFill>
            <a:srgbClr val="4472C4"/>
          </a:solidFill>
        </a:fill>
      </a:tcStyle>
    </a:firstCol>
    <a:lastRow>
      <a:tcTxStyle b="on">
        <a:font>
          <a:latin typeface=""/>
          <a:ea typeface=""/>
          <a:cs typeface=""/>
        </a:font>
      </a:tcTxStyle>
      <a:tcStyle>
        <a:tcBdr>
          <a:left>
            <a:ln w="3172" cap="flat" cmpd="sng" algn="ctr">
              <a:solidFill>
                <a:srgbClr val="4472C4"/>
              </a:solidFill>
              <a:prstDash val="solid"/>
              <a:round/>
              <a:headEnd type="none" w="med" len="med"/>
              <a:tailEnd type="none" w="med" len="med"/>
            </a:ln>
          </a:left>
          <a:right>
            <a:ln w="3172" cap="flat" cmpd="sng" algn="ctr">
              <a:solidFill>
                <a:srgbClr val="4472C4"/>
              </a:solidFill>
              <a:prstDash val="solid"/>
              <a:round/>
              <a:headEnd type="none" w="med" len="med"/>
              <a:tailEnd type="none" w="med" len="med"/>
            </a:ln>
          </a:right>
          <a:top>
            <a:ln w="3172" cap="flat" cmpd="sng" algn="ctr">
              <a:solidFill>
                <a:srgbClr val="4472C4"/>
              </a:solidFill>
              <a:prstDash val="solid"/>
              <a:round/>
              <a:headEnd type="none" w="med" len="med"/>
              <a:tailEnd type="none" w="med" len="med"/>
            </a:ln>
          </a:top>
          <a:bottom>
            <a:ln w="3172" cap="flat" cmpd="sng" algn="ctr">
              <a:solidFill>
                <a:srgbClr val="4472C4"/>
              </a:solidFill>
              <a:prstDash val="solid"/>
              <a:round/>
              <a:headEnd type="none" w="med" len="med"/>
              <a:tailEnd type="none" w="med" len="med"/>
            </a:ln>
          </a:bottom>
        </a:tcBdr>
        <a:fill>
          <a:solidFill>
            <a:srgbClr val="4472C4"/>
          </a:solidFill>
        </a:fill>
      </a:tcStyle>
    </a:lastRow>
    <a:firstRow>
      <a:tcTxStyle b="on">
        <a:font>
          <a:latin typeface="+mn-lt"/>
          <a:ea typeface="+mn-ea"/>
          <a:cs typeface="+mn-cs"/>
        </a:font>
        <a:srgbClr val="FFFFFF"/>
      </a:tcTxStyle>
      <a:tcStyle>
        <a:tcBdr>
          <a:left>
            <a:ln w="3172" cap="flat" cmpd="sng" algn="ctr">
              <a:solidFill>
                <a:srgbClr val="4472C4"/>
              </a:solidFill>
              <a:prstDash val="solid"/>
              <a:round/>
              <a:headEnd type="none" w="med" len="med"/>
              <a:tailEnd type="none" w="med" len="med"/>
            </a:ln>
          </a:left>
          <a:right>
            <a:ln w="3172" cap="flat" cmpd="sng" algn="ctr">
              <a:solidFill>
                <a:srgbClr val="4472C4"/>
              </a:solidFill>
              <a:prstDash val="solid"/>
              <a:round/>
              <a:headEnd type="none" w="med" len="med"/>
              <a:tailEnd type="none" w="med" len="med"/>
            </a:ln>
          </a:right>
          <a:top>
            <a:ln w="3172" cap="flat" cmpd="sng" algn="ctr">
              <a:solidFill>
                <a:srgbClr val="4472C4"/>
              </a:solidFill>
              <a:prstDash val="solid"/>
              <a:round/>
              <a:headEnd type="none" w="med" len="med"/>
              <a:tailEnd type="none" w="med" len="med"/>
            </a:ln>
          </a:top>
          <a:bottom>
            <a:ln w="3172" cap="flat" cmpd="sng" algn="ctr">
              <a:solidFill>
                <a:srgbClr val="FFFFFF"/>
              </a:solidFill>
              <a:prstDash val="solid"/>
              <a:round/>
              <a:headEnd type="none" w="med" len="med"/>
              <a:tailEnd type="none" w="med" len="med"/>
            </a:ln>
          </a:bottom>
        </a:tcBdr>
        <a:fill>
          <a:solidFill>
            <a:srgbClr val="4472C4"/>
          </a:solidFill>
        </a:fill>
      </a:tcStyle>
    </a:firstRow>
  </a:tblStyle>
  <a:tblStyle styleId="{7DF18680-E054-41AD-8BC1-D1AEF772440D}"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AEFF7"/>
          </a:solidFill>
        </a:fill>
      </a:tcStyle>
    </a:wholeTbl>
    <a:band1H>
      <a:tcStyle>
        <a:tcBdr/>
        <a:fill>
          <a:solidFill>
            <a:srgbClr val="D2DEEF"/>
          </a:solidFill>
        </a:fill>
      </a:tcStyle>
    </a:band1H>
    <a:band2H>
      <a:tcStyle>
        <a:tcBdr/>
      </a:tcStyle>
    </a:band2H>
    <a:band1V>
      <a:tcStyle>
        <a:tcBdr/>
        <a:fill>
          <a:solidFill>
            <a:srgbClr val="D2DEEF"/>
          </a:solidFill>
        </a:fill>
      </a:tcStyle>
    </a:band1V>
    <a:band2V>
      <a:tcStyle>
        <a:tcBdr/>
      </a:tcStyle>
    </a:band2V>
    <a:lastCol>
      <a:tcTxStyle b="on">
        <a:font>
          <a:latin typeface="+mn-lt"/>
          <a:ea typeface="+mn-ea"/>
          <a:cs typeface="+mn-cs"/>
        </a:font>
        <a:srgbClr val="FFFFFF"/>
      </a:tcTxStyle>
      <a:tcStyle>
        <a:tcBdr/>
        <a:fill>
          <a:solidFill>
            <a:srgbClr val="5B9BD5"/>
          </a:solidFill>
        </a:fill>
      </a:tcStyle>
    </a:lastCol>
    <a:firstCol>
      <a:tcTxStyle b="on">
        <a:font>
          <a:latin typeface="+mn-lt"/>
          <a:ea typeface="+mn-ea"/>
          <a:cs typeface="+mn-cs"/>
        </a:font>
        <a:srgbClr val="FFFFFF"/>
      </a:tcTxStyle>
      <a:tcStyle>
        <a:tcBdr/>
        <a:fill>
          <a:solidFill>
            <a:srgbClr val="5B9BD5"/>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5B9BD5"/>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5B9BD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56" autoAdjust="0"/>
  </p:normalViewPr>
  <p:slideViewPr>
    <p:cSldViewPr snapToGrid="0">
      <p:cViewPr varScale="1">
        <p:scale>
          <a:sx n="82" d="100"/>
          <a:sy n="82" d="100"/>
        </p:scale>
        <p:origin x="69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ED6D9AB-1AED-4864-8D4C-1AF20BDC6D4C}"/>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CH" sz="1200" b="0" i="0" u="none" strike="noStrike" kern="1200" cap="none" spc="0" baseline="0">
                <a:solidFill>
                  <a:srgbClr val="000000"/>
                </a:solidFill>
                <a:uFillTx/>
                <a:latin typeface="Calibri"/>
              </a:defRPr>
            </a:lvl1pPr>
          </a:lstStyle>
          <a:p>
            <a:pPr lvl="0"/>
            <a:endParaRPr lang="en-CH"/>
          </a:p>
        </p:txBody>
      </p:sp>
      <p:sp>
        <p:nvSpPr>
          <p:cNvPr id="3" name="Date Placeholder 2">
            <a:extLst>
              <a:ext uri="{FF2B5EF4-FFF2-40B4-BE49-F238E27FC236}">
                <a16:creationId xmlns:a16="http://schemas.microsoft.com/office/drawing/2014/main" id="{7430ACF8-543F-441D-8347-1C723390599B}"/>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CH" sz="1200" b="0" i="0" u="none" strike="noStrike" kern="1200" cap="none" spc="0" baseline="0">
                <a:solidFill>
                  <a:srgbClr val="000000"/>
                </a:solidFill>
                <a:uFillTx/>
                <a:latin typeface="Calibri"/>
              </a:defRPr>
            </a:lvl1pPr>
          </a:lstStyle>
          <a:p>
            <a:pPr lvl="0"/>
            <a:fld id="{80A3342C-7584-4ED6-A88D-5970E6FB8869}" type="datetime1">
              <a:rPr lang="en-CH"/>
              <a:pPr lvl="0"/>
              <a:t>06/29/2021</a:t>
            </a:fld>
            <a:endParaRPr lang="en-CH"/>
          </a:p>
        </p:txBody>
      </p:sp>
      <p:sp>
        <p:nvSpPr>
          <p:cNvPr id="4" name="Slide Image Placeholder 3">
            <a:extLst>
              <a:ext uri="{FF2B5EF4-FFF2-40B4-BE49-F238E27FC236}">
                <a16:creationId xmlns:a16="http://schemas.microsoft.com/office/drawing/2014/main" id="{AA0DD4C9-6560-4515-A8FC-65CD881605C4}"/>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E70CFCC6-E682-4980-8F48-0793D869320B}"/>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a:extLst>
              <a:ext uri="{FF2B5EF4-FFF2-40B4-BE49-F238E27FC236}">
                <a16:creationId xmlns:a16="http://schemas.microsoft.com/office/drawing/2014/main" id="{14699F3D-F1DF-4F55-886A-A216F8D9DEF6}"/>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CH" sz="1200" b="0" i="0" u="none" strike="noStrike" kern="1200" cap="none" spc="0" baseline="0">
                <a:solidFill>
                  <a:srgbClr val="000000"/>
                </a:solidFill>
                <a:uFillTx/>
                <a:latin typeface="Calibri"/>
              </a:defRPr>
            </a:lvl1pPr>
          </a:lstStyle>
          <a:p>
            <a:pPr lvl="0"/>
            <a:endParaRPr lang="en-CH"/>
          </a:p>
        </p:txBody>
      </p:sp>
      <p:sp>
        <p:nvSpPr>
          <p:cNvPr id="7" name="Slide Number Placeholder 6">
            <a:extLst>
              <a:ext uri="{FF2B5EF4-FFF2-40B4-BE49-F238E27FC236}">
                <a16:creationId xmlns:a16="http://schemas.microsoft.com/office/drawing/2014/main" id="{B70CB6E4-9687-4003-A57F-651BDC040130}"/>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CH" sz="1200" b="0" i="0" u="none" strike="noStrike" kern="1200" cap="none" spc="0" baseline="0">
                <a:solidFill>
                  <a:srgbClr val="000000"/>
                </a:solidFill>
                <a:uFillTx/>
                <a:latin typeface="Calibri"/>
              </a:defRPr>
            </a:lvl1pPr>
          </a:lstStyle>
          <a:p>
            <a:pPr lvl="0"/>
            <a:fld id="{7052E136-8FCA-4F06-9FB5-6EA2697F2E56}" type="slidenum">
              <a:t>‹#›</a:t>
            </a:fld>
            <a:endParaRPr lang="en-CH"/>
          </a:p>
        </p:txBody>
      </p:sp>
    </p:spTree>
    <p:extLst>
      <p:ext uri="{BB962C8B-B14F-4D97-AF65-F5344CB8AC3E}">
        <p14:creationId xmlns:p14="http://schemas.microsoft.com/office/powerpoint/2010/main" val="2164333134"/>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B9F13E-E598-4379-B4BC-CCE2A1ABF0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EF37AE3-4B21-42BB-9A1D-741062DA5BC5}"/>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A4C10240-F14D-4354-BF73-C78932725F2D}"/>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2670DFE-996D-4C02-86EE-5AA0629A10BF}" type="slidenum">
              <a:t>3</a:t>
            </a:fld>
            <a:endParaRPr lang="en-CH" sz="1200" b="0" i="0" u="none" strike="noStrike" kern="1200" cap="none" spc="0" baseline="0">
              <a:solidFill>
                <a:srgbClr val="000000"/>
              </a:solidFill>
              <a:uFillTx/>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08F94-9D94-43AF-B9C6-AEE79E55983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6B19A92-E8A6-4E46-A7FE-558F2944105D}"/>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6854885F-1E5B-4E5B-98AB-C2870B02DE0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795481F-1360-4DC0-8D70-8059D47AFFEF}" type="slidenum">
              <a:t>7</a:t>
            </a:fld>
            <a:endParaRPr lang="en-IN" sz="1200" b="0" i="0" u="none" strike="noStrike" kern="1200" cap="none" spc="0" baseline="0">
              <a:solidFill>
                <a:srgbClr val="000000"/>
              </a:solidFill>
              <a:uFillTx/>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08F94-9D94-43AF-B9C6-AEE79E55983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6B19A92-E8A6-4E46-A7FE-558F2944105D}"/>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6854885F-1E5B-4E5B-98AB-C2870B02DE0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795481F-1360-4DC0-8D70-8059D47AFFEF}" type="slidenum">
              <a:t>8</a:t>
            </a:fld>
            <a:endParaRPr lang="en-IN"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4095892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08F94-9D94-43AF-B9C6-AEE79E55983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6B19A92-E8A6-4E46-A7FE-558F2944105D}"/>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6854885F-1E5B-4E5B-98AB-C2870B02DE0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795481F-1360-4DC0-8D70-8059D47AFFEF}" type="slidenum">
              <a:t>9</a:t>
            </a:fld>
            <a:endParaRPr lang="en-IN"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067747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08F94-9D94-43AF-B9C6-AEE79E55983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6B19A92-E8A6-4E46-A7FE-558F2944105D}"/>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6854885F-1E5B-4E5B-98AB-C2870B02DE0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795481F-1360-4DC0-8D70-8059D47AFFEF}" type="slidenum">
              <a:t>10</a:t>
            </a:fld>
            <a:endParaRPr lang="en-IN"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109736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08F94-9D94-43AF-B9C6-AEE79E55983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6B19A92-E8A6-4E46-A7FE-558F2944105D}"/>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6854885F-1E5B-4E5B-98AB-C2870B02DE0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795481F-1360-4DC0-8D70-8059D47AFFEF}" type="slidenum">
              <a:t>11</a:t>
            </a:fld>
            <a:endParaRPr lang="en-IN"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288085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ECFD2-4504-4BA8-B57F-3B478B5920E1}"/>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p>
        </p:txBody>
      </p:sp>
      <p:sp>
        <p:nvSpPr>
          <p:cNvPr id="3" name="Subtitle 2">
            <a:extLst>
              <a:ext uri="{FF2B5EF4-FFF2-40B4-BE49-F238E27FC236}">
                <a16:creationId xmlns:a16="http://schemas.microsoft.com/office/drawing/2014/main" id="{70E5CFEE-0ECA-4A93-B555-41C23E5A9E08}"/>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p>
        </p:txBody>
      </p:sp>
      <p:sp>
        <p:nvSpPr>
          <p:cNvPr id="4" name="Date Placeholder 3">
            <a:extLst>
              <a:ext uri="{FF2B5EF4-FFF2-40B4-BE49-F238E27FC236}">
                <a16:creationId xmlns:a16="http://schemas.microsoft.com/office/drawing/2014/main" id="{2D906DD8-5DA5-42C7-9928-6D01CE26D56B}"/>
              </a:ext>
            </a:extLst>
          </p:cNvPr>
          <p:cNvSpPr txBox="1">
            <a:spLocks noGrp="1"/>
          </p:cNvSpPr>
          <p:nvPr>
            <p:ph type="dt" sz="half" idx="7"/>
          </p:nvPr>
        </p:nvSpPr>
        <p:spPr/>
        <p:txBody>
          <a:bodyPr/>
          <a:lstStyle>
            <a:lvl1pPr>
              <a:defRPr/>
            </a:lvl1pPr>
          </a:lstStyle>
          <a:p>
            <a:pPr lvl="0"/>
            <a:r>
              <a:rPr lang="en-US"/>
              <a:t>1/3/2021</a:t>
            </a:r>
          </a:p>
        </p:txBody>
      </p:sp>
      <p:sp>
        <p:nvSpPr>
          <p:cNvPr id="5" name="Footer Placeholder 4">
            <a:extLst>
              <a:ext uri="{FF2B5EF4-FFF2-40B4-BE49-F238E27FC236}">
                <a16:creationId xmlns:a16="http://schemas.microsoft.com/office/drawing/2014/main" id="{03CF3CC6-4A7E-4A0D-9470-C897D7EEFBA7}"/>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B19A1D3A-8180-4048-9B65-14E3AB8E885C}"/>
              </a:ext>
            </a:extLst>
          </p:cNvPr>
          <p:cNvSpPr txBox="1">
            <a:spLocks noGrp="1"/>
          </p:cNvSpPr>
          <p:nvPr>
            <p:ph type="sldNum" sz="quarter" idx="8"/>
          </p:nvPr>
        </p:nvSpPr>
        <p:spPr/>
        <p:txBody>
          <a:bodyPr/>
          <a:lstStyle>
            <a:lvl1pPr>
              <a:defRPr/>
            </a:lvl1pPr>
          </a:lstStyle>
          <a:p>
            <a:pPr lvl="0"/>
            <a:fld id="{D051247F-B975-482C-BA76-B6A7136EE5DB}" type="slidenum">
              <a:t>‹#›</a:t>
            </a:fld>
            <a:endParaRPr lang="en-US"/>
          </a:p>
        </p:txBody>
      </p:sp>
    </p:spTree>
    <p:extLst>
      <p:ext uri="{BB962C8B-B14F-4D97-AF65-F5344CB8AC3E}">
        <p14:creationId xmlns:p14="http://schemas.microsoft.com/office/powerpoint/2010/main" val="3514242231"/>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2243E-09C8-4E0E-B531-B494D6AD17E6}"/>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E12BE1D5-6A1E-427E-AD76-B7D4AD0FAA6A}"/>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82F7B-8799-4018-8700-F07BF9BBD245}"/>
              </a:ext>
            </a:extLst>
          </p:cNvPr>
          <p:cNvSpPr txBox="1">
            <a:spLocks noGrp="1"/>
          </p:cNvSpPr>
          <p:nvPr>
            <p:ph type="dt" sz="half" idx="7"/>
          </p:nvPr>
        </p:nvSpPr>
        <p:spPr/>
        <p:txBody>
          <a:bodyPr/>
          <a:lstStyle>
            <a:lvl1pPr>
              <a:defRPr/>
            </a:lvl1pPr>
          </a:lstStyle>
          <a:p>
            <a:pPr lvl="0"/>
            <a:r>
              <a:rPr lang="en-US"/>
              <a:t>1/3/2021</a:t>
            </a:r>
          </a:p>
        </p:txBody>
      </p:sp>
      <p:sp>
        <p:nvSpPr>
          <p:cNvPr id="5" name="Footer Placeholder 4">
            <a:extLst>
              <a:ext uri="{FF2B5EF4-FFF2-40B4-BE49-F238E27FC236}">
                <a16:creationId xmlns:a16="http://schemas.microsoft.com/office/drawing/2014/main" id="{C8B62C7F-2410-41D5-9735-7827783C7A9F}"/>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CB7B0984-256D-4256-B390-0837FB066320}"/>
              </a:ext>
            </a:extLst>
          </p:cNvPr>
          <p:cNvSpPr txBox="1">
            <a:spLocks noGrp="1"/>
          </p:cNvSpPr>
          <p:nvPr>
            <p:ph type="sldNum" sz="quarter" idx="8"/>
          </p:nvPr>
        </p:nvSpPr>
        <p:spPr/>
        <p:txBody>
          <a:bodyPr/>
          <a:lstStyle>
            <a:lvl1pPr>
              <a:defRPr/>
            </a:lvl1pPr>
          </a:lstStyle>
          <a:p>
            <a:pPr lvl="0"/>
            <a:fld id="{E2049938-502E-4053-94A6-8B72622FE51F}" type="slidenum">
              <a:t>‹#›</a:t>
            </a:fld>
            <a:endParaRPr lang="en-US"/>
          </a:p>
        </p:txBody>
      </p:sp>
    </p:spTree>
    <p:extLst>
      <p:ext uri="{BB962C8B-B14F-4D97-AF65-F5344CB8AC3E}">
        <p14:creationId xmlns:p14="http://schemas.microsoft.com/office/powerpoint/2010/main" val="2203313657"/>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15BC76-975E-48B5-AB09-0B798387A998}"/>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C7CA4018-B0C8-4C4A-96AD-EFDFB5955E36}"/>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73BEC-E486-4E95-94FE-5F2CE28A4643}"/>
              </a:ext>
            </a:extLst>
          </p:cNvPr>
          <p:cNvSpPr txBox="1">
            <a:spLocks noGrp="1"/>
          </p:cNvSpPr>
          <p:nvPr>
            <p:ph type="dt" sz="half" idx="7"/>
          </p:nvPr>
        </p:nvSpPr>
        <p:spPr/>
        <p:txBody>
          <a:bodyPr/>
          <a:lstStyle>
            <a:lvl1pPr>
              <a:defRPr/>
            </a:lvl1pPr>
          </a:lstStyle>
          <a:p>
            <a:pPr lvl="0"/>
            <a:r>
              <a:rPr lang="en-US"/>
              <a:t>1/3/2021</a:t>
            </a:r>
          </a:p>
        </p:txBody>
      </p:sp>
      <p:sp>
        <p:nvSpPr>
          <p:cNvPr id="5" name="Footer Placeholder 4">
            <a:extLst>
              <a:ext uri="{FF2B5EF4-FFF2-40B4-BE49-F238E27FC236}">
                <a16:creationId xmlns:a16="http://schemas.microsoft.com/office/drawing/2014/main" id="{CC70359F-32B6-47DF-A379-1284B7165F81}"/>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F2416C46-2AE0-4B46-9479-8C1E257A0F10}"/>
              </a:ext>
            </a:extLst>
          </p:cNvPr>
          <p:cNvSpPr txBox="1">
            <a:spLocks noGrp="1"/>
          </p:cNvSpPr>
          <p:nvPr>
            <p:ph type="sldNum" sz="quarter" idx="8"/>
          </p:nvPr>
        </p:nvSpPr>
        <p:spPr/>
        <p:txBody>
          <a:bodyPr/>
          <a:lstStyle>
            <a:lvl1pPr>
              <a:defRPr/>
            </a:lvl1pPr>
          </a:lstStyle>
          <a:p>
            <a:pPr lvl="0"/>
            <a:fld id="{991BB667-2010-4824-9F8A-F9B90DB5D105}" type="slidenum">
              <a:t>‹#›</a:t>
            </a:fld>
            <a:endParaRPr lang="en-US"/>
          </a:p>
        </p:txBody>
      </p:sp>
    </p:spTree>
    <p:extLst>
      <p:ext uri="{BB962C8B-B14F-4D97-AF65-F5344CB8AC3E}">
        <p14:creationId xmlns:p14="http://schemas.microsoft.com/office/powerpoint/2010/main" val="3419630000"/>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1FF02-5843-455F-AFB7-1777EB560804}"/>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2A004B38-114E-40D7-BEE9-6AEFE4E8F71F}"/>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73061-1196-4200-B770-F20C44B66F15}"/>
              </a:ext>
            </a:extLst>
          </p:cNvPr>
          <p:cNvSpPr txBox="1">
            <a:spLocks noGrp="1"/>
          </p:cNvSpPr>
          <p:nvPr>
            <p:ph type="dt" sz="half" idx="7"/>
          </p:nvPr>
        </p:nvSpPr>
        <p:spPr/>
        <p:txBody>
          <a:bodyPr/>
          <a:lstStyle>
            <a:lvl1pPr>
              <a:defRPr/>
            </a:lvl1pPr>
          </a:lstStyle>
          <a:p>
            <a:pPr lvl="0"/>
            <a:r>
              <a:rPr lang="en-US"/>
              <a:t>1/3/2021</a:t>
            </a:r>
          </a:p>
        </p:txBody>
      </p:sp>
      <p:sp>
        <p:nvSpPr>
          <p:cNvPr id="5" name="Footer Placeholder 4">
            <a:extLst>
              <a:ext uri="{FF2B5EF4-FFF2-40B4-BE49-F238E27FC236}">
                <a16:creationId xmlns:a16="http://schemas.microsoft.com/office/drawing/2014/main" id="{B0A5E5A0-3C46-40B2-8C61-132927CD6044}"/>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E6FA6412-015B-429E-9F00-B20B128FA947}"/>
              </a:ext>
            </a:extLst>
          </p:cNvPr>
          <p:cNvSpPr txBox="1">
            <a:spLocks noGrp="1"/>
          </p:cNvSpPr>
          <p:nvPr>
            <p:ph type="sldNum" sz="quarter" idx="8"/>
          </p:nvPr>
        </p:nvSpPr>
        <p:spPr/>
        <p:txBody>
          <a:bodyPr/>
          <a:lstStyle>
            <a:lvl1pPr>
              <a:defRPr/>
            </a:lvl1pPr>
          </a:lstStyle>
          <a:p>
            <a:pPr lvl="0"/>
            <a:fld id="{F4ED411F-B003-49CE-992C-EABAC5CBE465}" type="slidenum">
              <a:t>‹#›</a:t>
            </a:fld>
            <a:endParaRPr lang="en-US"/>
          </a:p>
        </p:txBody>
      </p:sp>
    </p:spTree>
    <p:extLst>
      <p:ext uri="{BB962C8B-B14F-4D97-AF65-F5344CB8AC3E}">
        <p14:creationId xmlns:p14="http://schemas.microsoft.com/office/powerpoint/2010/main" val="916394220"/>
      </p:ext>
    </p:extLst>
  </p:cSld>
  <p:clrMapOvr>
    <a:masterClrMapping/>
  </p:clrMapOvr>
  <p:transition spd="slow">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9D863-5719-44DA-BD4F-76281CAC4A4C}"/>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p>
        </p:txBody>
      </p:sp>
      <p:sp>
        <p:nvSpPr>
          <p:cNvPr id="3" name="Text Placeholder 2">
            <a:extLst>
              <a:ext uri="{FF2B5EF4-FFF2-40B4-BE49-F238E27FC236}">
                <a16:creationId xmlns:a16="http://schemas.microsoft.com/office/drawing/2014/main" id="{2EADABDC-4ED6-4B91-8817-22A238AF9A13}"/>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6A35E0C3-6118-4E90-9D11-0BC7BEE1F739}"/>
              </a:ext>
            </a:extLst>
          </p:cNvPr>
          <p:cNvSpPr txBox="1">
            <a:spLocks noGrp="1"/>
          </p:cNvSpPr>
          <p:nvPr>
            <p:ph type="dt" sz="half" idx="7"/>
          </p:nvPr>
        </p:nvSpPr>
        <p:spPr/>
        <p:txBody>
          <a:bodyPr/>
          <a:lstStyle>
            <a:lvl1pPr>
              <a:defRPr/>
            </a:lvl1pPr>
          </a:lstStyle>
          <a:p>
            <a:pPr lvl="0"/>
            <a:r>
              <a:rPr lang="en-US"/>
              <a:t>1/3/2021</a:t>
            </a:r>
          </a:p>
        </p:txBody>
      </p:sp>
      <p:sp>
        <p:nvSpPr>
          <p:cNvPr id="5" name="Footer Placeholder 4">
            <a:extLst>
              <a:ext uri="{FF2B5EF4-FFF2-40B4-BE49-F238E27FC236}">
                <a16:creationId xmlns:a16="http://schemas.microsoft.com/office/drawing/2014/main" id="{DC90539E-725C-4A49-859B-32DA84616516}"/>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560A7D2F-EEDC-413A-8DD1-B5E6900B1895}"/>
              </a:ext>
            </a:extLst>
          </p:cNvPr>
          <p:cNvSpPr txBox="1">
            <a:spLocks noGrp="1"/>
          </p:cNvSpPr>
          <p:nvPr>
            <p:ph type="sldNum" sz="quarter" idx="8"/>
          </p:nvPr>
        </p:nvSpPr>
        <p:spPr/>
        <p:txBody>
          <a:bodyPr/>
          <a:lstStyle>
            <a:lvl1pPr>
              <a:defRPr/>
            </a:lvl1pPr>
          </a:lstStyle>
          <a:p>
            <a:pPr lvl="0"/>
            <a:fld id="{E88803E8-62E7-41CD-9B3A-8DFBB6877E1E}" type="slidenum">
              <a:t>‹#›</a:t>
            </a:fld>
            <a:endParaRPr lang="en-US"/>
          </a:p>
        </p:txBody>
      </p:sp>
    </p:spTree>
    <p:extLst>
      <p:ext uri="{BB962C8B-B14F-4D97-AF65-F5344CB8AC3E}">
        <p14:creationId xmlns:p14="http://schemas.microsoft.com/office/powerpoint/2010/main" val="344583006"/>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D8B26-875C-477A-B520-CB8FADA1888F}"/>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8314E13-F98A-4644-A7B1-AB01981EB6ED}"/>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C8B491-9390-4188-BC6E-A67E0F750EB6}"/>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5AA147-3D5B-471B-8CA1-BFEBD340B2A5}"/>
              </a:ext>
            </a:extLst>
          </p:cNvPr>
          <p:cNvSpPr txBox="1">
            <a:spLocks noGrp="1"/>
          </p:cNvSpPr>
          <p:nvPr>
            <p:ph type="dt" sz="half" idx="7"/>
          </p:nvPr>
        </p:nvSpPr>
        <p:spPr/>
        <p:txBody>
          <a:bodyPr/>
          <a:lstStyle>
            <a:lvl1pPr>
              <a:defRPr/>
            </a:lvl1pPr>
          </a:lstStyle>
          <a:p>
            <a:pPr lvl="0"/>
            <a:r>
              <a:rPr lang="en-US"/>
              <a:t>1/3/2021</a:t>
            </a:r>
          </a:p>
        </p:txBody>
      </p:sp>
      <p:sp>
        <p:nvSpPr>
          <p:cNvPr id="6" name="Footer Placeholder 5">
            <a:extLst>
              <a:ext uri="{FF2B5EF4-FFF2-40B4-BE49-F238E27FC236}">
                <a16:creationId xmlns:a16="http://schemas.microsoft.com/office/drawing/2014/main" id="{25166F35-2C1A-482B-A4AC-751AE49F0D8A}"/>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EDC3D64E-3BF9-4127-BF75-BCCFDF17093E}"/>
              </a:ext>
            </a:extLst>
          </p:cNvPr>
          <p:cNvSpPr txBox="1">
            <a:spLocks noGrp="1"/>
          </p:cNvSpPr>
          <p:nvPr>
            <p:ph type="sldNum" sz="quarter" idx="8"/>
          </p:nvPr>
        </p:nvSpPr>
        <p:spPr/>
        <p:txBody>
          <a:bodyPr/>
          <a:lstStyle>
            <a:lvl1pPr>
              <a:defRPr/>
            </a:lvl1pPr>
          </a:lstStyle>
          <a:p>
            <a:pPr lvl="0"/>
            <a:fld id="{C1934663-D763-48A6-A54E-B3E4313647E8}" type="slidenum">
              <a:t>‹#›</a:t>
            </a:fld>
            <a:endParaRPr lang="en-US"/>
          </a:p>
        </p:txBody>
      </p:sp>
    </p:spTree>
    <p:extLst>
      <p:ext uri="{BB962C8B-B14F-4D97-AF65-F5344CB8AC3E}">
        <p14:creationId xmlns:p14="http://schemas.microsoft.com/office/powerpoint/2010/main" val="818258697"/>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C4C75-2835-4755-A246-EC372B6691A4}"/>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3AF6F4F6-4612-46F6-BBCA-532F9ACBC590}"/>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8ABF1268-45E4-4BC5-A1E5-A75874F6D0C3}"/>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C07670-4E62-4F81-B747-F4D97F4EBFA6}"/>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20D50611-0441-4970-86BC-CC6564D3A1A6}"/>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762EBC-B247-4D65-9F08-70A47B4EF184}"/>
              </a:ext>
            </a:extLst>
          </p:cNvPr>
          <p:cNvSpPr txBox="1">
            <a:spLocks noGrp="1"/>
          </p:cNvSpPr>
          <p:nvPr>
            <p:ph type="dt" sz="half" idx="7"/>
          </p:nvPr>
        </p:nvSpPr>
        <p:spPr/>
        <p:txBody>
          <a:bodyPr/>
          <a:lstStyle>
            <a:lvl1pPr>
              <a:defRPr/>
            </a:lvl1pPr>
          </a:lstStyle>
          <a:p>
            <a:pPr lvl="0"/>
            <a:r>
              <a:rPr lang="en-US"/>
              <a:t>1/3/2021</a:t>
            </a:r>
          </a:p>
        </p:txBody>
      </p:sp>
      <p:sp>
        <p:nvSpPr>
          <p:cNvPr id="8" name="Footer Placeholder 7">
            <a:extLst>
              <a:ext uri="{FF2B5EF4-FFF2-40B4-BE49-F238E27FC236}">
                <a16:creationId xmlns:a16="http://schemas.microsoft.com/office/drawing/2014/main" id="{A7B56B93-8405-4F98-9330-9A4D719448E7}"/>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EEA09D40-7806-49B7-9BF9-1B8C5168BA4E}"/>
              </a:ext>
            </a:extLst>
          </p:cNvPr>
          <p:cNvSpPr txBox="1">
            <a:spLocks noGrp="1"/>
          </p:cNvSpPr>
          <p:nvPr>
            <p:ph type="sldNum" sz="quarter" idx="8"/>
          </p:nvPr>
        </p:nvSpPr>
        <p:spPr/>
        <p:txBody>
          <a:bodyPr/>
          <a:lstStyle>
            <a:lvl1pPr>
              <a:defRPr/>
            </a:lvl1pPr>
          </a:lstStyle>
          <a:p>
            <a:pPr lvl="0"/>
            <a:fld id="{4AE80DE5-5C47-491F-A4E3-42E8CBC813B9}" type="slidenum">
              <a:t>‹#›</a:t>
            </a:fld>
            <a:endParaRPr lang="en-US"/>
          </a:p>
        </p:txBody>
      </p:sp>
    </p:spTree>
    <p:extLst>
      <p:ext uri="{BB962C8B-B14F-4D97-AF65-F5344CB8AC3E}">
        <p14:creationId xmlns:p14="http://schemas.microsoft.com/office/powerpoint/2010/main" val="4046472014"/>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E488-6A5D-417E-A44B-6B0178677F78}"/>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21FDC681-1155-4D52-B580-7480D2A81D3A}"/>
              </a:ext>
            </a:extLst>
          </p:cNvPr>
          <p:cNvSpPr txBox="1">
            <a:spLocks noGrp="1"/>
          </p:cNvSpPr>
          <p:nvPr>
            <p:ph type="dt" sz="half" idx="7"/>
          </p:nvPr>
        </p:nvSpPr>
        <p:spPr/>
        <p:txBody>
          <a:bodyPr/>
          <a:lstStyle>
            <a:lvl1pPr>
              <a:defRPr/>
            </a:lvl1pPr>
          </a:lstStyle>
          <a:p>
            <a:pPr lvl="0"/>
            <a:r>
              <a:rPr lang="en-US"/>
              <a:t>1/3/2021</a:t>
            </a:r>
          </a:p>
        </p:txBody>
      </p:sp>
      <p:sp>
        <p:nvSpPr>
          <p:cNvPr id="4" name="Footer Placeholder 3">
            <a:extLst>
              <a:ext uri="{FF2B5EF4-FFF2-40B4-BE49-F238E27FC236}">
                <a16:creationId xmlns:a16="http://schemas.microsoft.com/office/drawing/2014/main" id="{A56DD328-EC3B-424B-9DAF-BA8B850F1AAF}"/>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B1E9B8D8-65FB-4081-BD67-A2DE8717DFF8}"/>
              </a:ext>
            </a:extLst>
          </p:cNvPr>
          <p:cNvSpPr txBox="1">
            <a:spLocks noGrp="1"/>
          </p:cNvSpPr>
          <p:nvPr>
            <p:ph type="sldNum" sz="quarter" idx="8"/>
          </p:nvPr>
        </p:nvSpPr>
        <p:spPr/>
        <p:txBody>
          <a:bodyPr/>
          <a:lstStyle>
            <a:lvl1pPr>
              <a:defRPr/>
            </a:lvl1pPr>
          </a:lstStyle>
          <a:p>
            <a:pPr lvl="0"/>
            <a:fld id="{A516BA3D-B642-4FA0-9F98-75FEB883B397}" type="slidenum">
              <a:t>‹#›</a:t>
            </a:fld>
            <a:endParaRPr lang="en-US"/>
          </a:p>
        </p:txBody>
      </p:sp>
    </p:spTree>
    <p:extLst>
      <p:ext uri="{BB962C8B-B14F-4D97-AF65-F5344CB8AC3E}">
        <p14:creationId xmlns:p14="http://schemas.microsoft.com/office/powerpoint/2010/main" val="1070854625"/>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74DBEE-B012-45A8-8690-ACEC7CC209EF}"/>
              </a:ext>
            </a:extLst>
          </p:cNvPr>
          <p:cNvSpPr txBox="1">
            <a:spLocks noGrp="1"/>
          </p:cNvSpPr>
          <p:nvPr>
            <p:ph type="dt" sz="half" idx="7"/>
          </p:nvPr>
        </p:nvSpPr>
        <p:spPr/>
        <p:txBody>
          <a:bodyPr/>
          <a:lstStyle>
            <a:lvl1pPr>
              <a:defRPr/>
            </a:lvl1pPr>
          </a:lstStyle>
          <a:p>
            <a:pPr lvl="0"/>
            <a:r>
              <a:rPr lang="en-US"/>
              <a:t>1/3/2021</a:t>
            </a:r>
          </a:p>
        </p:txBody>
      </p:sp>
      <p:sp>
        <p:nvSpPr>
          <p:cNvPr id="3" name="Footer Placeholder 2">
            <a:extLst>
              <a:ext uri="{FF2B5EF4-FFF2-40B4-BE49-F238E27FC236}">
                <a16:creationId xmlns:a16="http://schemas.microsoft.com/office/drawing/2014/main" id="{52EDF37A-7610-48E8-ABC2-3C2C846FC2C0}"/>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04DD9B87-99CB-4517-9FE4-4FDA9A86F416}"/>
              </a:ext>
            </a:extLst>
          </p:cNvPr>
          <p:cNvSpPr txBox="1">
            <a:spLocks noGrp="1"/>
          </p:cNvSpPr>
          <p:nvPr>
            <p:ph type="sldNum" sz="quarter" idx="8"/>
          </p:nvPr>
        </p:nvSpPr>
        <p:spPr/>
        <p:txBody>
          <a:bodyPr/>
          <a:lstStyle>
            <a:lvl1pPr>
              <a:defRPr/>
            </a:lvl1pPr>
          </a:lstStyle>
          <a:p>
            <a:pPr lvl="0"/>
            <a:fld id="{9DA1A18B-32C1-4ED6-8A61-A654867D3FDD}" type="slidenum">
              <a:t>‹#›</a:t>
            </a:fld>
            <a:endParaRPr lang="en-US"/>
          </a:p>
        </p:txBody>
      </p:sp>
    </p:spTree>
    <p:extLst>
      <p:ext uri="{BB962C8B-B14F-4D97-AF65-F5344CB8AC3E}">
        <p14:creationId xmlns:p14="http://schemas.microsoft.com/office/powerpoint/2010/main" val="333988096"/>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66943-E750-4524-B9DC-DAEAAE54C526}"/>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p>
        </p:txBody>
      </p:sp>
      <p:sp>
        <p:nvSpPr>
          <p:cNvPr id="3" name="Content Placeholder 2">
            <a:extLst>
              <a:ext uri="{FF2B5EF4-FFF2-40B4-BE49-F238E27FC236}">
                <a16:creationId xmlns:a16="http://schemas.microsoft.com/office/drawing/2014/main" id="{C63CEBA1-F32E-49AC-BB3C-99B1AA0E3154}"/>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EBB2FE-0862-4230-AFC7-5248AFC788D4}"/>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6F204CAB-A240-413A-9E14-3B6C5D2CC1EB}"/>
              </a:ext>
            </a:extLst>
          </p:cNvPr>
          <p:cNvSpPr txBox="1">
            <a:spLocks noGrp="1"/>
          </p:cNvSpPr>
          <p:nvPr>
            <p:ph type="dt" sz="half" idx="7"/>
          </p:nvPr>
        </p:nvSpPr>
        <p:spPr/>
        <p:txBody>
          <a:bodyPr/>
          <a:lstStyle>
            <a:lvl1pPr>
              <a:defRPr/>
            </a:lvl1pPr>
          </a:lstStyle>
          <a:p>
            <a:pPr lvl="0"/>
            <a:r>
              <a:rPr lang="en-US"/>
              <a:t>1/3/2021</a:t>
            </a:r>
          </a:p>
        </p:txBody>
      </p:sp>
      <p:sp>
        <p:nvSpPr>
          <p:cNvPr id="6" name="Footer Placeholder 5">
            <a:extLst>
              <a:ext uri="{FF2B5EF4-FFF2-40B4-BE49-F238E27FC236}">
                <a16:creationId xmlns:a16="http://schemas.microsoft.com/office/drawing/2014/main" id="{ED206FF1-CCED-4962-9D94-D1D4F37D0AD0}"/>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71A8410F-3297-4E4E-B56C-35D697A5D324}"/>
              </a:ext>
            </a:extLst>
          </p:cNvPr>
          <p:cNvSpPr txBox="1">
            <a:spLocks noGrp="1"/>
          </p:cNvSpPr>
          <p:nvPr>
            <p:ph type="sldNum" sz="quarter" idx="8"/>
          </p:nvPr>
        </p:nvSpPr>
        <p:spPr/>
        <p:txBody>
          <a:bodyPr/>
          <a:lstStyle>
            <a:lvl1pPr>
              <a:defRPr/>
            </a:lvl1pPr>
          </a:lstStyle>
          <a:p>
            <a:pPr lvl="0"/>
            <a:fld id="{E4C44CD8-1B02-49ED-BC6B-B69DB2E96E7F}" type="slidenum">
              <a:t>‹#›</a:t>
            </a:fld>
            <a:endParaRPr lang="en-US"/>
          </a:p>
        </p:txBody>
      </p:sp>
    </p:spTree>
    <p:extLst>
      <p:ext uri="{BB962C8B-B14F-4D97-AF65-F5344CB8AC3E}">
        <p14:creationId xmlns:p14="http://schemas.microsoft.com/office/powerpoint/2010/main" val="4292201984"/>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A8272-51E0-420A-90FE-69A524EC2468}"/>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p>
        </p:txBody>
      </p:sp>
      <p:sp>
        <p:nvSpPr>
          <p:cNvPr id="3" name="Picture Placeholder 2">
            <a:extLst>
              <a:ext uri="{FF2B5EF4-FFF2-40B4-BE49-F238E27FC236}">
                <a16:creationId xmlns:a16="http://schemas.microsoft.com/office/drawing/2014/main" id="{EB04CC93-FE93-4E90-A698-787C79F7986C}"/>
              </a:ext>
            </a:extLst>
          </p:cNvPr>
          <p:cNvSpPr txBox="1">
            <a:spLocks noGrp="1"/>
          </p:cNvSpPr>
          <p:nvPr>
            <p:ph type="pic" idx="1"/>
          </p:nvPr>
        </p:nvSpPr>
        <p:spPr>
          <a:xfrm>
            <a:off x="5183184" y="987423"/>
            <a:ext cx="6172200" cy="4873623"/>
          </a:xfrm>
        </p:spPr>
        <p:txBody>
          <a:bodyPr/>
          <a:lstStyle>
            <a:lvl1pPr marL="0" indent="0">
              <a:buNone/>
              <a:defRPr sz="3200"/>
            </a:lvl1pPr>
          </a:lstStyle>
          <a:p>
            <a:pPr lvl="0"/>
            <a:r>
              <a:rPr lang="en-US"/>
              <a:t>Click icon to add picture</a:t>
            </a:r>
          </a:p>
        </p:txBody>
      </p:sp>
      <p:sp>
        <p:nvSpPr>
          <p:cNvPr id="4" name="Text Placeholder 3">
            <a:extLst>
              <a:ext uri="{FF2B5EF4-FFF2-40B4-BE49-F238E27FC236}">
                <a16:creationId xmlns:a16="http://schemas.microsoft.com/office/drawing/2014/main" id="{49DA8BCA-E3F6-487C-9323-E94E2AED2659}"/>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7520078E-7CB3-49CB-B3A6-1DA49D214A75}"/>
              </a:ext>
            </a:extLst>
          </p:cNvPr>
          <p:cNvSpPr txBox="1">
            <a:spLocks noGrp="1"/>
          </p:cNvSpPr>
          <p:nvPr>
            <p:ph type="dt" sz="half" idx="7"/>
          </p:nvPr>
        </p:nvSpPr>
        <p:spPr/>
        <p:txBody>
          <a:bodyPr/>
          <a:lstStyle>
            <a:lvl1pPr>
              <a:defRPr/>
            </a:lvl1pPr>
          </a:lstStyle>
          <a:p>
            <a:pPr lvl="0"/>
            <a:r>
              <a:rPr lang="en-US"/>
              <a:t>1/3/2021</a:t>
            </a:r>
          </a:p>
        </p:txBody>
      </p:sp>
      <p:sp>
        <p:nvSpPr>
          <p:cNvPr id="6" name="Footer Placeholder 5">
            <a:extLst>
              <a:ext uri="{FF2B5EF4-FFF2-40B4-BE49-F238E27FC236}">
                <a16:creationId xmlns:a16="http://schemas.microsoft.com/office/drawing/2014/main" id="{853AD328-0D45-4394-B75F-B62DEF577F2D}"/>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CA94423C-D6BE-4DDB-A987-D14FBA2388C5}"/>
              </a:ext>
            </a:extLst>
          </p:cNvPr>
          <p:cNvSpPr txBox="1">
            <a:spLocks noGrp="1"/>
          </p:cNvSpPr>
          <p:nvPr>
            <p:ph type="sldNum" sz="quarter" idx="8"/>
          </p:nvPr>
        </p:nvSpPr>
        <p:spPr/>
        <p:txBody>
          <a:bodyPr/>
          <a:lstStyle>
            <a:lvl1pPr>
              <a:defRPr/>
            </a:lvl1pPr>
          </a:lstStyle>
          <a:p>
            <a:pPr lvl="0"/>
            <a:fld id="{1B7E1FD8-0659-42BC-B371-A22B7DF52D7D}" type="slidenum">
              <a:t>‹#›</a:t>
            </a:fld>
            <a:endParaRPr lang="en-US"/>
          </a:p>
        </p:txBody>
      </p:sp>
    </p:spTree>
    <p:extLst>
      <p:ext uri="{BB962C8B-B14F-4D97-AF65-F5344CB8AC3E}">
        <p14:creationId xmlns:p14="http://schemas.microsoft.com/office/powerpoint/2010/main" val="1502313181"/>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0C3EA1-C5C8-425E-8458-C9E41E0FB3A0}"/>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F863EA1D-88C3-4B4D-BEE5-AC75008B6BF0}"/>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577E45-FAD6-43F9-B541-A393D8A1662D}"/>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r>
              <a:rPr lang="en-US"/>
              <a:t>1/3/2021</a:t>
            </a:r>
          </a:p>
        </p:txBody>
      </p:sp>
      <p:sp>
        <p:nvSpPr>
          <p:cNvPr id="5" name="Footer Placeholder 4">
            <a:extLst>
              <a:ext uri="{FF2B5EF4-FFF2-40B4-BE49-F238E27FC236}">
                <a16:creationId xmlns:a16="http://schemas.microsoft.com/office/drawing/2014/main" id="{6DE0FB40-034A-4FC2-A7CF-E61F62DB51BB}"/>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4572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endParaRPr lang="en-US"/>
          </a:p>
        </p:txBody>
      </p:sp>
      <p:sp>
        <p:nvSpPr>
          <p:cNvPr id="6" name="Slide Number Placeholder 5">
            <a:extLst>
              <a:ext uri="{FF2B5EF4-FFF2-40B4-BE49-F238E27FC236}">
                <a16:creationId xmlns:a16="http://schemas.microsoft.com/office/drawing/2014/main" id="{DA3D3846-3893-4F00-82AD-0965D173958A}"/>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0FFF4923-2CC6-4921-A9F7-A912FC0F3515}"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p:transition>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2.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5.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jpg"/><Relationship Id="rId5" Type="http://schemas.microsoft.com/office/2007/relationships/hdphoto" Target="../media/hdphoto2.wdp"/><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39">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14768163-C5B3-4FE2-8960-997EF3C9414A}"/>
              </a:ext>
            </a:extLst>
          </p:cNvPr>
          <p:cNvPicPr>
            <a:picLocks noGrp="1" noChangeAspect="1"/>
          </p:cNvPicPr>
          <p:nvPr>
            <p:ph idx="1"/>
          </p:nvPr>
        </p:nvPicPr>
        <p:blipFill>
          <a:blip r:embed="rId2"/>
          <a:stretch>
            <a:fillRect/>
          </a:stretch>
        </p:blipFill>
        <p:spPr>
          <a:xfrm>
            <a:off x="328004" y="-41120"/>
            <a:ext cx="11499576" cy="1897791"/>
          </a:xfrm>
        </p:spPr>
      </p:pic>
      <p:sp>
        <p:nvSpPr>
          <p:cNvPr id="3" name="TextBox 7">
            <a:extLst>
              <a:ext uri="{FF2B5EF4-FFF2-40B4-BE49-F238E27FC236}">
                <a16:creationId xmlns:a16="http://schemas.microsoft.com/office/drawing/2014/main" id="{3A12AAC4-6890-4C2F-8D3F-83DF094726AF}"/>
              </a:ext>
            </a:extLst>
          </p:cNvPr>
          <p:cNvSpPr txBox="1"/>
          <p:nvPr/>
        </p:nvSpPr>
        <p:spPr>
          <a:xfrm>
            <a:off x="364420" y="1531828"/>
            <a:ext cx="11499576" cy="5424562"/>
          </a:xfrm>
          <a:prstGeom prst="rect">
            <a:avLst/>
          </a:prstGeom>
          <a:noFill/>
          <a:ln cap="flat">
            <a:noFill/>
          </a:ln>
        </p:spPr>
        <p:txBody>
          <a:bodyPr vert="horz" wrap="square" lIns="91440" tIns="45720" rIns="91440" bIns="45720" anchor="t" anchorCtr="0" compatLnSpc="1">
            <a:spAutoFit/>
          </a:bodyPr>
          <a:lstStyle/>
          <a:p>
            <a:pPr marL="0" marR="0" lvl="0" indent="0" algn="ctr" defTabSz="4572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IN" sz="2800" b="1" i="0" u="none" strike="noStrike" kern="1200" cap="none" spc="300" baseline="0" dirty="0">
                <a:solidFill>
                  <a:schemeClr val="tx1">
                    <a:lumMod val="95000"/>
                    <a:lumOff val="5000"/>
                  </a:schemeClr>
                </a:solidFill>
                <a:highlight>
                  <a:srgbClr val="C0C0C0"/>
                </a:highlight>
                <a:uFillTx/>
                <a:latin typeface="Calibri"/>
              </a:rPr>
              <a:t>Department Of Mechanical Engineering</a:t>
            </a:r>
          </a:p>
          <a:p>
            <a:pPr marL="0" marR="0" lvl="0" indent="0" algn="ctr" defTabSz="457200" rtl="0" fontAlgn="auto" hangingPunct="1">
              <a:lnSpc>
                <a:spcPct val="150000"/>
              </a:lnSpc>
              <a:spcBef>
                <a:spcPts val="0"/>
              </a:spcBef>
              <a:spcAft>
                <a:spcPts val="0"/>
              </a:spcAft>
              <a:buNone/>
              <a:tabLst/>
              <a:defRPr sz="1800" b="0" i="0" u="none" strike="noStrike" kern="0" cap="none" spc="0" baseline="0">
                <a:solidFill>
                  <a:srgbClr val="000000"/>
                </a:solidFill>
                <a:uFillTx/>
              </a:defRPr>
            </a:pPr>
            <a:endParaRPr lang="en-IN" sz="1100" b="0" i="0" u="none" strike="noStrike" kern="1200" cap="none" spc="0" baseline="0" dirty="0">
              <a:solidFill>
                <a:srgbClr val="000000"/>
              </a:solidFill>
              <a:uFillTx/>
              <a:latin typeface="Calibri"/>
            </a:endParaRPr>
          </a:p>
          <a:p>
            <a:pPr marL="0" marR="0" lvl="0" indent="0" algn="ctr" defTabSz="4572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IN" sz="1800" b="0" i="0" u="none" strike="noStrike" kern="1200" cap="none" spc="300" baseline="0" dirty="0">
                <a:solidFill>
                  <a:srgbClr val="000000"/>
                </a:solidFill>
                <a:uFillTx/>
                <a:latin typeface="Calibri"/>
              </a:rPr>
              <a:t>FINAL YEAR </a:t>
            </a:r>
            <a:r>
              <a:rPr lang="en-IN" spc="300" dirty="0">
                <a:solidFill>
                  <a:srgbClr val="000000"/>
                </a:solidFill>
                <a:latin typeface="Calibri"/>
              </a:rPr>
              <a:t>INTERNSHIP</a:t>
            </a:r>
            <a:r>
              <a:rPr lang="en-IN" sz="1800" b="0" i="0" u="none" strike="noStrike" kern="1200" cap="none" spc="300" baseline="0" dirty="0">
                <a:solidFill>
                  <a:srgbClr val="000000"/>
                </a:solidFill>
                <a:uFillTx/>
                <a:latin typeface="Calibri"/>
              </a:rPr>
              <a:t> PRESENTATION ON</a:t>
            </a:r>
          </a:p>
          <a:p>
            <a:pPr marL="0" marR="0" lvl="0" indent="0" algn="ctr" defTabSz="4572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IN" sz="4400" b="1" spc="300" dirty="0">
                <a:solidFill>
                  <a:srgbClr val="7030A0"/>
                </a:solidFill>
                <a:latin typeface="Agency FB" pitchFamily="34"/>
                <a:cs typeface="Calibri Light" pitchFamily="34"/>
              </a:rPr>
              <a:t>PUMP MAINTENANCE</a:t>
            </a:r>
            <a:r>
              <a:rPr lang="en-IN" sz="4400" b="1" i="0" u="none" strike="noStrike" kern="1200" cap="none" spc="0" baseline="0" dirty="0">
                <a:solidFill>
                  <a:srgbClr val="7030A0"/>
                </a:solidFill>
                <a:uFillTx/>
                <a:latin typeface="Calibri Light" pitchFamily="34"/>
                <a:cs typeface="Calibri Light" pitchFamily="34"/>
              </a:rPr>
              <a:t> </a:t>
            </a:r>
          </a:p>
          <a:p>
            <a:pPr marL="0" marR="0" lvl="0" indent="0" algn="ctr" defTabSz="457200" rtl="0" fontAlgn="auto" hangingPunct="1">
              <a:lnSpc>
                <a:spcPct val="150000"/>
              </a:lnSpc>
              <a:spcBef>
                <a:spcPts val="0"/>
              </a:spcBef>
              <a:spcAft>
                <a:spcPts val="0"/>
              </a:spcAft>
              <a:buNone/>
              <a:tabLst/>
              <a:defRPr sz="1800" b="0" i="0" u="none" strike="noStrike" kern="0" cap="none" spc="0" baseline="0">
                <a:solidFill>
                  <a:srgbClr val="000000"/>
                </a:solidFill>
                <a:uFillTx/>
              </a:defRPr>
            </a:pPr>
            <a:endParaRPr lang="en-IN" sz="1800" b="0" i="0" u="none" strike="noStrike" kern="1200" cap="none" spc="0" baseline="0" dirty="0">
              <a:solidFill>
                <a:srgbClr val="000000"/>
              </a:solidFill>
              <a:uFillTx/>
              <a:latin typeface="Calibri"/>
            </a:endParaRP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0" u="none" strike="noStrike" kern="1200" cap="none" spc="0" baseline="0" dirty="0">
                <a:solidFill>
                  <a:srgbClr val="000000"/>
                </a:solidFill>
                <a:uFillTx/>
                <a:latin typeface="Calibri"/>
              </a:rPr>
              <a:t>Under the guidance of </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2400" b="1" i="0" u="none" strike="noStrike" kern="1200" cap="none" spc="0" baseline="0" dirty="0">
                <a:solidFill>
                  <a:srgbClr val="002060"/>
                </a:solidFill>
                <a:uFillTx/>
                <a:latin typeface="Calibri"/>
              </a:rPr>
              <a:t>Prof. N. A. KADAM</a:t>
            </a:r>
            <a:endParaRPr lang="en-IN" sz="2000" b="1" i="0" u="none" strike="noStrike" kern="1200" cap="none" spc="0" baseline="0" dirty="0">
              <a:solidFill>
                <a:srgbClr val="002060"/>
              </a:solidFill>
              <a:uFillTx/>
              <a:latin typeface="Calibri"/>
            </a:endParaRPr>
          </a:p>
          <a:p>
            <a:pPr marL="0" marR="0" lvl="0" indent="0" algn="ctr" defTabSz="457200" rtl="0" fontAlgn="auto" hangingPunct="1">
              <a:lnSpc>
                <a:spcPct val="150000"/>
              </a:lnSpc>
              <a:spcBef>
                <a:spcPts val="0"/>
              </a:spcBef>
              <a:spcAft>
                <a:spcPts val="0"/>
              </a:spcAft>
              <a:buNone/>
              <a:tabLst/>
              <a:defRPr sz="1800" b="0" i="0" u="none" strike="noStrike" kern="0" cap="none" spc="0" baseline="0">
                <a:solidFill>
                  <a:srgbClr val="000000"/>
                </a:solidFill>
                <a:uFillTx/>
              </a:defRPr>
            </a:pPr>
            <a:endParaRPr lang="en-IN" sz="1800" b="0" i="0" u="none" strike="noStrike" kern="1200" cap="none" spc="0" baseline="0" dirty="0">
              <a:solidFill>
                <a:srgbClr val="000000"/>
              </a:solidFill>
              <a:uFillTx/>
              <a:latin typeface="Calibri"/>
            </a:endParaRPr>
          </a:p>
          <a:p>
            <a:pPr marL="0" marR="0" lvl="0" indent="0" algn="ctr" defTabSz="4572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IN" sz="1800" b="0" i="0" u="none" strike="noStrike" kern="1200" cap="none" spc="0" baseline="0" dirty="0">
                <a:solidFill>
                  <a:srgbClr val="000000"/>
                </a:solidFill>
                <a:uFillTx/>
                <a:latin typeface="Calibri"/>
              </a:rPr>
              <a:t>Presenters</a:t>
            </a:r>
          </a:p>
          <a:p>
            <a:pPr marL="0" marR="0" lvl="0" indent="0" algn="l" defTabSz="4572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IN" sz="1800" b="1" i="0" u="none" strike="noStrike" kern="1200" cap="none" spc="0" baseline="0" dirty="0">
                <a:solidFill>
                  <a:srgbClr val="000000"/>
                </a:solidFill>
                <a:uFillTx/>
                <a:latin typeface="Calibri"/>
              </a:rPr>
              <a:t>                                        </a:t>
            </a:r>
            <a:r>
              <a:rPr lang="en-IN" sz="1900" b="1" i="0" u="none" strike="noStrike" kern="1200" cap="none" spc="0" baseline="0" dirty="0">
                <a:solidFill>
                  <a:srgbClr val="002060"/>
                </a:solidFill>
                <a:uFillTx/>
                <a:latin typeface="Bahnschrift SemiBold" pitchFamily="34"/>
              </a:rPr>
              <a:t>Deshmukh Himanshu Sunil                    Syed Abdul Aleem Sufyan</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0" u="none" strike="noStrike" kern="1200" cap="none" spc="0" baseline="0" dirty="0">
                <a:solidFill>
                  <a:srgbClr val="000000"/>
                </a:solidFill>
                <a:uFillTx/>
                <a:latin typeface="Calibri"/>
              </a:rPr>
              <a:t>                                                         Rollno. 11                                                               Rollno. 59</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N" sz="1800" b="0" i="0" u="none" strike="noStrike" kern="1200" cap="none" spc="0" baseline="0" dirty="0">
              <a:solidFill>
                <a:srgbClr val="000000"/>
              </a:solidFill>
              <a:uFillTx/>
              <a:latin typeface="Calibri"/>
            </a:endParaRPr>
          </a:p>
        </p:txBody>
      </p:sp>
      <p:pic>
        <p:nvPicPr>
          <p:cNvPr id="5" name="Picture 2">
            <a:extLst>
              <a:ext uri="{FF2B5EF4-FFF2-40B4-BE49-F238E27FC236}">
                <a16:creationId xmlns:a16="http://schemas.microsoft.com/office/drawing/2014/main" id="{A5DF3F95-59B7-4C80-994E-B4DE7D5CE83F}"/>
              </a:ext>
            </a:extLst>
          </p:cNvPr>
          <p:cNvPicPr>
            <a:picLocks noChangeAspect="1"/>
          </p:cNvPicPr>
          <p:nvPr/>
        </p:nvPicPr>
        <p:blipFill rotWithShape="1">
          <a:blip r:embed="rId3"/>
          <a:srcRect r="61697"/>
          <a:stretch/>
        </p:blipFill>
        <p:spPr>
          <a:xfrm>
            <a:off x="1129004" y="0"/>
            <a:ext cx="1812014" cy="1772756"/>
          </a:xfrm>
          <a:prstGeom prst="rect">
            <a:avLst/>
          </a:prstGeom>
          <a:noFill/>
          <a:ln cap="flat">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 name="Picture 8">
            <a:extLst>
              <a:ext uri="{FF2B5EF4-FFF2-40B4-BE49-F238E27FC236}">
                <a16:creationId xmlns:a16="http://schemas.microsoft.com/office/drawing/2014/main" id="{EF41535D-08C0-469A-B50B-3DE4DFB3AF80}"/>
              </a:ext>
            </a:extLst>
          </p:cNvPr>
          <p:cNvPicPr>
            <a:picLocks noChangeAspect="1"/>
          </p:cNvPicPr>
          <p:nvPr/>
        </p:nvPicPr>
        <p:blipFill>
          <a:blip r:embed="rId3"/>
          <a:stretch>
            <a:fillRect/>
          </a:stretch>
        </p:blipFill>
        <p:spPr>
          <a:xfrm>
            <a:off x="11370362" y="82826"/>
            <a:ext cx="1858618" cy="667173"/>
          </a:xfrm>
          <a:prstGeom prst="rect">
            <a:avLst/>
          </a:prstGeom>
          <a:noFill/>
          <a:ln cap="flat">
            <a:noFill/>
          </a:ln>
        </p:spPr>
      </p:pic>
      <p:sp>
        <p:nvSpPr>
          <p:cNvPr id="6" name="TextBox 5">
            <a:extLst>
              <a:ext uri="{FF2B5EF4-FFF2-40B4-BE49-F238E27FC236}">
                <a16:creationId xmlns:a16="http://schemas.microsoft.com/office/drawing/2014/main" id="{B1FD4785-490E-4D9F-99B8-847F6A8463A5}"/>
              </a:ext>
            </a:extLst>
          </p:cNvPr>
          <p:cNvSpPr txBox="1"/>
          <p:nvPr/>
        </p:nvSpPr>
        <p:spPr>
          <a:xfrm>
            <a:off x="-424541" y="212894"/>
            <a:ext cx="6615404" cy="407035"/>
          </a:xfrm>
          <a:prstGeom prst="rect">
            <a:avLst/>
          </a:prstGeom>
          <a:noFill/>
        </p:spPr>
        <p:txBody>
          <a:bodyPr wrap="square">
            <a:spAutoFit/>
          </a:bodyPr>
          <a:lstStyle/>
          <a:p>
            <a:pPr marL="0" marR="0" algn="ctr">
              <a:lnSpc>
                <a:spcPct val="107000"/>
              </a:lnSpc>
              <a:spcBef>
                <a:spcPts val="0"/>
              </a:spcBef>
              <a:spcAft>
                <a:spcPts val="800"/>
              </a:spcAft>
            </a:pPr>
            <a:r>
              <a:rPr lang="en-IN" sz="2000" b="1" u="sng" dirty="0">
                <a:ea typeface="Calibri" panose="020F0502020204030204" pitchFamily="34" charset="0"/>
                <a:cs typeface="Times New Roman" panose="02020603050405020304" pitchFamily="18" charset="0"/>
              </a:rPr>
              <a:t>Water Treatment Plant</a:t>
            </a:r>
            <a:r>
              <a:rPr lang="en-IN" sz="2000" b="1" u="sng" dirty="0">
                <a:effectLst/>
                <a:ea typeface="Calibri" panose="020F0502020204030204" pitchFamily="34" charset="0"/>
                <a:cs typeface="Times New Roman" panose="02020603050405020304" pitchFamily="18" charset="0"/>
              </a:rPr>
              <a:t> at Kabra Nagar, Nanded</a:t>
            </a:r>
            <a:endParaRPr lang="en-US" sz="1600" b="1" u="sng" dirty="0">
              <a:effectLst/>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2FCB6E9C-1424-493A-B85E-B7BA76090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802" y="1335037"/>
            <a:ext cx="5533796" cy="4041679"/>
          </a:xfrm>
          <a:prstGeom prst="rect">
            <a:avLst/>
          </a:prstGeom>
          <a:ln>
            <a:noFill/>
          </a:ln>
          <a:effectLst>
            <a:softEdge rad="112500"/>
          </a:effectLst>
        </p:spPr>
      </p:pic>
      <p:pic>
        <p:nvPicPr>
          <p:cNvPr id="8" name="Picture 7">
            <a:extLst>
              <a:ext uri="{FF2B5EF4-FFF2-40B4-BE49-F238E27FC236}">
                <a16:creationId xmlns:a16="http://schemas.microsoft.com/office/drawing/2014/main" id="{6C9D57FF-DF49-4F9E-A3D7-93102A1481D3}"/>
              </a:ext>
            </a:extLst>
          </p:cNvPr>
          <p:cNvPicPr>
            <a:picLocks noChangeAspect="1"/>
          </p:cNvPicPr>
          <p:nvPr/>
        </p:nvPicPr>
        <p:blipFill rotWithShape="1">
          <a:blip r:embed="rId5">
            <a:extLst>
              <a:ext uri="{28A0092B-C50C-407E-A947-70E740481C1C}">
                <a14:useLocalDpi xmlns:a14="http://schemas.microsoft.com/office/drawing/2010/main" val="0"/>
              </a:ext>
            </a:extLst>
          </a:blip>
          <a:srcRect l="4041" t="18407" r="10697" b="13185"/>
          <a:stretch/>
        </p:blipFill>
        <p:spPr>
          <a:xfrm>
            <a:off x="6774023" y="1377788"/>
            <a:ext cx="5022151" cy="3956179"/>
          </a:xfrm>
          <a:prstGeom prst="rect">
            <a:avLst/>
          </a:prstGeom>
          <a:ln>
            <a:noFill/>
          </a:ln>
          <a:effectLst>
            <a:softEdge rad="112500"/>
          </a:effectLst>
        </p:spPr>
      </p:pic>
    </p:spTree>
    <p:extLst>
      <p:ext uri="{BB962C8B-B14F-4D97-AF65-F5344CB8AC3E}">
        <p14:creationId xmlns:p14="http://schemas.microsoft.com/office/powerpoint/2010/main" val="2999558077"/>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 name="Picture 8">
            <a:extLst>
              <a:ext uri="{FF2B5EF4-FFF2-40B4-BE49-F238E27FC236}">
                <a16:creationId xmlns:a16="http://schemas.microsoft.com/office/drawing/2014/main" id="{EF41535D-08C0-469A-B50B-3DE4DFB3AF80}"/>
              </a:ext>
            </a:extLst>
          </p:cNvPr>
          <p:cNvPicPr>
            <a:picLocks noChangeAspect="1"/>
          </p:cNvPicPr>
          <p:nvPr/>
        </p:nvPicPr>
        <p:blipFill>
          <a:blip r:embed="rId3"/>
          <a:stretch>
            <a:fillRect/>
          </a:stretch>
        </p:blipFill>
        <p:spPr>
          <a:xfrm>
            <a:off x="11370362" y="82826"/>
            <a:ext cx="1858618" cy="667173"/>
          </a:xfrm>
          <a:prstGeom prst="rect">
            <a:avLst/>
          </a:prstGeom>
          <a:noFill/>
          <a:ln cap="flat">
            <a:noFill/>
          </a:ln>
        </p:spPr>
      </p:pic>
      <p:sp>
        <p:nvSpPr>
          <p:cNvPr id="6" name="TextBox 5">
            <a:extLst>
              <a:ext uri="{FF2B5EF4-FFF2-40B4-BE49-F238E27FC236}">
                <a16:creationId xmlns:a16="http://schemas.microsoft.com/office/drawing/2014/main" id="{B1FD4785-490E-4D9F-99B8-847F6A8463A5}"/>
              </a:ext>
            </a:extLst>
          </p:cNvPr>
          <p:cNvSpPr txBox="1"/>
          <p:nvPr/>
        </p:nvSpPr>
        <p:spPr>
          <a:xfrm>
            <a:off x="-424541" y="212894"/>
            <a:ext cx="6615404" cy="407035"/>
          </a:xfrm>
          <a:prstGeom prst="rect">
            <a:avLst/>
          </a:prstGeom>
          <a:noFill/>
        </p:spPr>
        <p:txBody>
          <a:bodyPr wrap="square">
            <a:spAutoFit/>
          </a:bodyPr>
          <a:lstStyle/>
          <a:p>
            <a:pPr marL="0" marR="0" algn="ctr">
              <a:lnSpc>
                <a:spcPct val="107000"/>
              </a:lnSpc>
              <a:spcBef>
                <a:spcPts val="0"/>
              </a:spcBef>
              <a:spcAft>
                <a:spcPts val="800"/>
              </a:spcAft>
            </a:pPr>
            <a:r>
              <a:rPr lang="en-IN" sz="2000" b="1" u="sng" dirty="0">
                <a:ea typeface="Calibri" panose="020F0502020204030204" pitchFamily="34" charset="0"/>
                <a:cs typeface="Times New Roman" panose="02020603050405020304" pitchFamily="18" charset="0"/>
              </a:rPr>
              <a:t>Water Treatment Plant</a:t>
            </a:r>
            <a:r>
              <a:rPr lang="en-IN" sz="2000" b="1" u="sng" dirty="0">
                <a:effectLst/>
                <a:ea typeface="Calibri" panose="020F0502020204030204" pitchFamily="34" charset="0"/>
                <a:cs typeface="Times New Roman" panose="02020603050405020304" pitchFamily="18" charset="0"/>
              </a:rPr>
              <a:t> at Kabra Nagar, Nanded</a:t>
            </a:r>
            <a:endParaRPr lang="en-US" sz="1600" b="1" u="sng" dirty="0">
              <a:effectLst/>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8A617EAC-18C3-46AB-8D4F-08763B456FCD}"/>
              </a:ext>
            </a:extLst>
          </p:cNvPr>
          <p:cNvPicPr>
            <a:picLocks noChangeAspect="1"/>
          </p:cNvPicPr>
          <p:nvPr/>
        </p:nvPicPr>
        <p:blipFill>
          <a:blip r:embed="rId4"/>
          <a:stretch>
            <a:fillRect/>
          </a:stretch>
        </p:blipFill>
        <p:spPr>
          <a:xfrm>
            <a:off x="2602414" y="749999"/>
            <a:ext cx="6987172" cy="5185920"/>
          </a:xfrm>
          <a:prstGeom prst="rect">
            <a:avLst/>
          </a:prstGeom>
          <a:ln>
            <a:noFill/>
          </a:ln>
          <a:effectLst>
            <a:softEdge rad="112500"/>
          </a:effectLst>
        </p:spPr>
      </p:pic>
      <p:sp>
        <p:nvSpPr>
          <p:cNvPr id="9" name="TextBox 8">
            <a:extLst>
              <a:ext uri="{FF2B5EF4-FFF2-40B4-BE49-F238E27FC236}">
                <a16:creationId xmlns:a16="http://schemas.microsoft.com/office/drawing/2014/main" id="{30D5800C-7F95-453A-830F-328CA5819155}"/>
              </a:ext>
            </a:extLst>
          </p:cNvPr>
          <p:cNvSpPr txBox="1"/>
          <p:nvPr/>
        </p:nvSpPr>
        <p:spPr>
          <a:xfrm>
            <a:off x="2883161" y="5935919"/>
            <a:ext cx="6825342" cy="374077"/>
          </a:xfrm>
          <a:prstGeom prst="rect">
            <a:avLst/>
          </a:prstGeom>
          <a:noFill/>
        </p:spPr>
        <p:txBody>
          <a:bodyPr wrap="square">
            <a:spAutoFit/>
          </a:bodyPr>
          <a:lstStyle/>
          <a:p>
            <a:pPr marL="0" marR="0" algn="ctr">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Vertical Turbine </a:t>
            </a:r>
            <a:r>
              <a:rPr lang="en-IN" dirty="0">
                <a:ea typeface="Calibri" panose="020F0502020204030204" pitchFamily="34" charset="0"/>
                <a:cs typeface="Times New Roman" panose="02020603050405020304" pitchFamily="18" charset="0"/>
              </a:rPr>
              <a:t>pump in </a:t>
            </a:r>
            <a:r>
              <a:rPr lang="en-IN" sz="1800" dirty="0">
                <a:effectLst/>
                <a:ea typeface="Calibri" panose="020F0502020204030204" pitchFamily="34" charset="0"/>
                <a:cs typeface="Times New Roman" panose="02020603050405020304" pitchFamily="18" charset="0"/>
              </a:rPr>
              <a:t>Pump House </a:t>
            </a:r>
            <a:endParaRPr lang="en-US" sz="1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9363363"/>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55B9337-20CE-4346-9D2A-6A57E4E21B29}"/>
              </a:ext>
            </a:extLst>
          </p:cNvPr>
          <p:cNvSpPr txBox="1">
            <a:spLocks noGrp="1"/>
          </p:cNvSpPr>
          <p:nvPr>
            <p:ph idx="1"/>
          </p:nvPr>
        </p:nvSpPr>
        <p:spPr>
          <a:xfrm>
            <a:off x="132523" y="890497"/>
            <a:ext cx="11926958" cy="5967502"/>
          </a:xfrm>
        </p:spPr>
        <p:txBody>
          <a:bodyPr/>
          <a:lstStyle/>
          <a:p>
            <a:pPr marL="0" lvl="0" indent="0">
              <a:buNone/>
            </a:pPr>
            <a:r>
              <a:rPr lang="en-IN" sz="2400" dirty="0"/>
              <a:t>   Maintenance of a pump can be divided in two categories-</a:t>
            </a:r>
            <a:endParaRPr lang="en-IN" dirty="0"/>
          </a:p>
          <a:p>
            <a:pPr marL="0" indent="0">
              <a:buNone/>
            </a:pPr>
            <a:endParaRPr lang="en-IN" b="1" i="1" dirty="0">
              <a:cs typeface="Arial" pitchFamily="34"/>
            </a:endParaRPr>
          </a:p>
          <a:p>
            <a:pPr marL="0" indent="0">
              <a:buNone/>
            </a:pPr>
            <a:r>
              <a:rPr lang="en-IN" b="1" i="1" dirty="0">
                <a:cs typeface="Arial" pitchFamily="34"/>
              </a:rPr>
              <a:t>                     On-Site Maintenance                     Workshop Maintenance </a:t>
            </a:r>
            <a:endParaRPr lang="en-IN" b="1" dirty="0">
              <a:cs typeface="Arial" pitchFamily="34"/>
            </a:endParaRPr>
          </a:p>
          <a:p>
            <a:pPr marL="0" lvl="0" indent="0">
              <a:buNone/>
            </a:pPr>
            <a:endParaRPr lang="en-IN" sz="2400" b="1" i="1" dirty="0">
              <a:cs typeface="Arial" pitchFamily="34"/>
            </a:endParaRPr>
          </a:p>
          <a:p>
            <a:pPr marL="0" lvl="0" indent="0">
              <a:buNone/>
            </a:pPr>
            <a:endParaRPr lang="en-IN" sz="2400" dirty="0">
              <a:cs typeface="Arial" pitchFamily="34"/>
            </a:endParaRPr>
          </a:p>
          <a:p>
            <a:pPr marL="457200" lvl="1" indent="0">
              <a:buNone/>
            </a:pPr>
            <a:endParaRPr lang="en-US" sz="2200" dirty="0">
              <a:solidFill>
                <a:srgbClr val="2E2E2E"/>
              </a:solidFill>
            </a:endParaRPr>
          </a:p>
          <a:p>
            <a:pPr marL="457200" lvl="0" indent="-457200">
              <a:buFont typeface="Calibri Light"/>
              <a:buAutoNum type="arabicPeriod"/>
            </a:pPr>
            <a:endParaRPr lang="en-US" sz="2600" dirty="0">
              <a:solidFill>
                <a:srgbClr val="2E2E2E"/>
              </a:solidFill>
            </a:endParaRPr>
          </a:p>
          <a:p>
            <a:pPr marL="0" lvl="0" indent="0">
              <a:buNone/>
            </a:pPr>
            <a:endParaRPr lang="en-US" sz="2600" dirty="0"/>
          </a:p>
          <a:p>
            <a:pPr marL="457200" lvl="0" indent="-457200">
              <a:buFont typeface="Calibri Light"/>
              <a:buAutoNum type="arabicPeriod"/>
            </a:pPr>
            <a:endParaRPr lang="en-IN" sz="2600" b="1" dirty="0">
              <a:cs typeface="Arial" pitchFamily="34"/>
            </a:endParaRPr>
          </a:p>
        </p:txBody>
      </p:sp>
      <p:sp>
        <p:nvSpPr>
          <p:cNvPr id="4" name="Slide Number Placeholder 9">
            <a:extLst>
              <a:ext uri="{FF2B5EF4-FFF2-40B4-BE49-F238E27FC236}">
                <a16:creationId xmlns:a16="http://schemas.microsoft.com/office/drawing/2014/main" id="{47EB838A-9D32-4BCB-B30A-8BC019CA6A21}"/>
              </a:ext>
            </a:extLst>
          </p:cNvPr>
          <p:cNvSpPr txBox="1"/>
          <p:nvPr/>
        </p:nvSpPr>
        <p:spPr>
          <a:xfrm>
            <a:off x="9431578" y="6461945"/>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1200" cap="none" spc="0" baseline="0">
                <a:solidFill>
                  <a:srgbClr val="898989"/>
                </a:solidFill>
                <a:uFillTx/>
                <a:latin typeface="Calibri"/>
              </a:rPr>
              <a:t>9</a:t>
            </a:r>
          </a:p>
        </p:txBody>
      </p:sp>
      <p:pic>
        <p:nvPicPr>
          <p:cNvPr id="5" name="Picture 8">
            <a:extLst>
              <a:ext uri="{FF2B5EF4-FFF2-40B4-BE49-F238E27FC236}">
                <a16:creationId xmlns:a16="http://schemas.microsoft.com/office/drawing/2014/main" id="{E9E012F3-1CA4-4B6E-8A36-64A93FEED47F}"/>
              </a:ext>
            </a:extLst>
          </p:cNvPr>
          <p:cNvPicPr>
            <a:picLocks noChangeAspect="1"/>
          </p:cNvPicPr>
          <p:nvPr/>
        </p:nvPicPr>
        <p:blipFill>
          <a:blip r:embed="rId2"/>
          <a:stretch>
            <a:fillRect/>
          </a:stretch>
        </p:blipFill>
        <p:spPr>
          <a:xfrm>
            <a:off x="11370362" y="82826"/>
            <a:ext cx="1858618" cy="667173"/>
          </a:xfrm>
          <a:prstGeom prst="rect">
            <a:avLst/>
          </a:prstGeom>
          <a:noFill/>
          <a:ln cap="flat">
            <a:noFill/>
          </a:ln>
        </p:spPr>
      </p:pic>
      <p:sp>
        <p:nvSpPr>
          <p:cNvPr id="6" name="Title 1">
            <a:extLst>
              <a:ext uri="{FF2B5EF4-FFF2-40B4-BE49-F238E27FC236}">
                <a16:creationId xmlns:a16="http://schemas.microsoft.com/office/drawing/2014/main" id="{C5DA3620-A923-41C1-8283-7FC406242063}"/>
              </a:ext>
            </a:extLst>
          </p:cNvPr>
          <p:cNvSpPr txBox="1"/>
          <p:nvPr/>
        </p:nvSpPr>
        <p:spPr>
          <a:xfrm>
            <a:off x="310390" y="624866"/>
            <a:ext cx="3533822" cy="56269"/>
          </a:xfrm>
          <a:prstGeom prst="rect">
            <a:avLst/>
          </a:prstGeom>
          <a:gradFill>
            <a:gsLst>
              <a:gs pos="0">
                <a:srgbClr val="B1CBE9"/>
              </a:gs>
              <a:gs pos="100000">
                <a:srgbClr val="A3C1E5"/>
              </a:gs>
            </a:gsLst>
            <a:lin ang="5400000"/>
          </a:gradFill>
          <a:ln w="6345" cap="flat">
            <a:solidFill>
              <a:srgbClr val="5B9BD5"/>
            </a:solidFill>
            <a:prstDash val="solid"/>
            <a:miter/>
          </a:ln>
        </p:spPr>
        <p:txBody>
          <a:bodyPr vert="horz" wrap="square" lIns="91440" tIns="45720" rIns="91440" bIns="45720" anchor="b"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3600" b="0" i="0" u="none" strike="noStrike" kern="0" cap="all" spc="300" baseline="0" dirty="0">
                <a:solidFill>
                  <a:srgbClr val="000000"/>
                </a:solidFill>
                <a:effectLst>
                  <a:outerShdw dist="38096" dir="2700000">
                    <a:srgbClr val="000000"/>
                  </a:outerShdw>
                </a:effectLst>
                <a:uFillTx/>
                <a:latin typeface="Calibri"/>
              </a:rPr>
              <a:t> </a:t>
            </a:r>
            <a:r>
              <a:rPr lang="en-IN" sz="3200" b="1" i="0" u="none" strike="noStrike" kern="0" cap="all" spc="600" baseline="0" dirty="0">
                <a:solidFill>
                  <a:srgbClr val="000000"/>
                </a:solidFill>
                <a:effectLst>
                  <a:outerShdw dist="38096" dir="2700000">
                    <a:srgbClr val="000000"/>
                  </a:outerShdw>
                </a:effectLst>
                <a:uFillTx/>
                <a:latin typeface="Calibri Light"/>
              </a:rPr>
              <a:t>MAINTENANCE</a:t>
            </a:r>
            <a:r>
              <a:rPr lang="en-IN" sz="5400" b="1" i="0" u="none" strike="noStrike" kern="1200" cap="all" spc="600" baseline="0" dirty="0">
                <a:solidFill>
                  <a:srgbClr val="000000"/>
                </a:solidFill>
                <a:effectLst>
                  <a:outerShdw dist="38096" dir="2700000">
                    <a:srgbClr val="000000"/>
                  </a:outerShdw>
                </a:effectLst>
                <a:uFillTx/>
                <a:latin typeface="Calibri Light"/>
              </a:rPr>
              <a:t> </a:t>
            </a:r>
          </a:p>
        </p:txBody>
      </p:sp>
      <p:pic>
        <p:nvPicPr>
          <p:cNvPr id="7" name="Picture 6">
            <a:extLst>
              <a:ext uri="{FF2B5EF4-FFF2-40B4-BE49-F238E27FC236}">
                <a16:creationId xmlns:a16="http://schemas.microsoft.com/office/drawing/2014/main" id="{848C11FC-9453-4257-8ABA-1EE571799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377" y="2981419"/>
            <a:ext cx="3971925" cy="2762250"/>
          </a:xfrm>
          <a:prstGeom prst="rect">
            <a:avLst/>
          </a:prstGeom>
          <a:ln>
            <a:noFill/>
          </a:ln>
          <a:effectLst>
            <a:softEdge rad="112500"/>
          </a:effectLst>
        </p:spPr>
      </p:pic>
      <p:pic>
        <p:nvPicPr>
          <p:cNvPr id="9" name="Picture 8">
            <a:extLst>
              <a:ext uri="{FF2B5EF4-FFF2-40B4-BE49-F238E27FC236}">
                <a16:creationId xmlns:a16="http://schemas.microsoft.com/office/drawing/2014/main" id="{67AFB7B1-F2A4-4B24-AA05-BC775C24DD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1276" y="2683623"/>
            <a:ext cx="2525097" cy="3357842"/>
          </a:xfrm>
          <a:prstGeom prst="rect">
            <a:avLst/>
          </a:prstGeom>
          <a:ln>
            <a:noFill/>
          </a:ln>
          <a:effectLst>
            <a:softEdge rad="1125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8C8AB9C-0916-431C-B772-5A11BA101492}"/>
              </a:ext>
            </a:extLst>
          </p:cNvPr>
          <p:cNvSpPr txBox="1">
            <a:spLocks noGrp="1"/>
          </p:cNvSpPr>
          <p:nvPr>
            <p:ph idx="1"/>
          </p:nvPr>
        </p:nvSpPr>
        <p:spPr>
          <a:xfrm>
            <a:off x="310390" y="1176228"/>
            <a:ext cx="8834195" cy="4803506"/>
          </a:xfrm>
        </p:spPr>
        <p:txBody>
          <a:bodyPr/>
          <a:lstStyle/>
          <a:p>
            <a:pPr marL="0" lvl="0" indent="0" algn="just">
              <a:buNone/>
            </a:pPr>
            <a:r>
              <a:rPr lang="en-US" sz="2400" b="1" i="1" dirty="0">
                <a:cs typeface="Arial" pitchFamily="34"/>
              </a:rPr>
              <a:t>On-Site Maintenance</a:t>
            </a:r>
          </a:p>
          <a:p>
            <a:pPr marL="0" lvl="0" indent="0" algn="just">
              <a:buNone/>
            </a:pPr>
            <a:r>
              <a:rPr lang="en-US" sz="2000" b="1" i="1" dirty="0">
                <a:cs typeface="Arial" pitchFamily="34"/>
              </a:rPr>
              <a:t>a.  </a:t>
            </a:r>
            <a:r>
              <a:rPr lang="en-IN" sz="2000" b="1" i="1" dirty="0">
                <a:cs typeface="Arial" pitchFamily="34"/>
              </a:rPr>
              <a:t>Periodic Maintenance:</a:t>
            </a:r>
          </a:p>
          <a:p>
            <a:pPr lvl="0" algn="just">
              <a:lnSpc>
                <a:spcPct val="100000"/>
              </a:lnSpc>
              <a:spcBef>
                <a:spcPts val="0"/>
              </a:spcBef>
              <a:buFont typeface="Wingdings" pitchFamily="2"/>
              <a:buChar char="Ø"/>
            </a:pPr>
            <a:r>
              <a:rPr lang="en-IN" sz="2400" b="1" i="1" kern="0" dirty="0">
                <a:cs typeface="Arial" pitchFamily="34"/>
              </a:rPr>
              <a:t>  </a:t>
            </a:r>
            <a:r>
              <a:rPr lang="en-IN" sz="2400" kern="0" dirty="0">
                <a:cs typeface="Arial" pitchFamily="34"/>
              </a:rPr>
              <a:t>    </a:t>
            </a:r>
            <a:r>
              <a:rPr lang="en-IN" sz="1800" kern="0" dirty="0"/>
              <a:t>A periodic (once a month) detailed inspection is suggested for all units. During this inspection. The pump and driver should be checked for performance and change in noise or vibration level, loose bolts or piping, dirt and corrosion. Clean and repaint all areas that are rusted or corroded.</a:t>
            </a:r>
          </a:p>
          <a:p>
            <a:pPr marL="0" lvl="0" indent="0" algn="just">
              <a:lnSpc>
                <a:spcPct val="100000"/>
              </a:lnSpc>
              <a:spcBef>
                <a:spcPts val="0"/>
              </a:spcBef>
              <a:buNone/>
            </a:pPr>
            <a:r>
              <a:rPr lang="en-IN" sz="1800" kern="0" dirty="0"/>
              <a:t>         Periodic maintenance consists of the following.</a:t>
            </a:r>
          </a:p>
          <a:p>
            <a:pPr marL="285750" lvl="0" indent="-285750" algn="just">
              <a:lnSpc>
                <a:spcPct val="100000"/>
              </a:lnSpc>
              <a:spcBef>
                <a:spcPts val="0"/>
              </a:spcBef>
              <a:buFont typeface="Wingdings" pitchFamily="2"/>
              <a:buChar char="Ø"/>
            </a:pPr>
            <a:endParaRPr lang="en-IN" sz="1800" kern="0" dirty="0"/>
          </a:p>
          <a:p>
            <a:pPr lvl="0" algn="just">
              <a:lnSpc>
                <a:spcPct val="100000"/>
              </a:lnSpc>
              <a:spcBef>
                <a:spcPts val="0"/>
              </a:spcBef>
              <a:buFont typeface="Courier New" pitchFamily="49"/>
              <a:buChar char="o"/>
            </a:pPr>
            <a:r>
              <a:rPr lang="en-US" sz="1800" b="1" kern="0" dirty="0"/>
              <a:t>Packing Box Maintenance</a:t>
            </a:r>
            <a:r>
              <a:rPr lang="en-US" sz="1800" kern="0" dirty="0"/>
              <a:t>: Maintenance of the packing box will consist of greasing the box when required, tightening the packing gland occasionally as the leakage becomes excessive, and installing new packing rings or sets as required. </a:t>
            </a:r>
          </a:p>
          <a:p>
            <a:pPr marL="0" lvl="0" indent="0" algn="just">
              <a:lnSpc>
                <a:spcPct val="100000"/>
              </a:lnSpc>
              <a:spcBef>
                <a:spcPts val="0"/>
              </a:spcBef>
              <a:buNone/>
            </a:pPr>
            <a:endParaRPr lang="en-US" sz="1800" kern="0" dirty="0"/>
          </a:p>
          <a:p>
            <a:pPr lvl="0" algn="just">
              <a:lnSpc>
                <a:spcPct val="100000"/>
              </a:lnSpc>
              <a:spcBef>
                <a:spcPts val="0"/>
              </a:spcBef>
              <a:buFont typeface="Courier New" pitchFamily="49"/>
              <a:buChar char="o"/>
            </a:pPr>
            <a:r>
              <a:rPr lang="en-IN" sz="1800" b="1" kern="0" dirty="0"/>
              <a:t>Greasing The Packing Box</a:t>
            </a:r>
            <a:r>
              <a:rPr lang="en-IN" sz="1800" kern="0" dirty="0"/>
              <a:t>:</a:t>
            </a:r>
            <a:r>
              <a:rPr lang="en-IN" sz="1800" b="1" kern="0" dirty="0"/>
              <a:t> </a:t>
            </a:r>
            <a:r>
              <a:rPr lang="en-IN" sz="1800" kern="0" dirty="0"/>
              <a:t>Under ordinary operation once a month greasing of the packing box will be adequate. </a:t>
            </a:r>
            <a:endParaRPr lang="en-US" sz="1800" kern="0" dirty="0"/>
          </a:p>
        </p:txBody>
      </p:sp>
      <p:sp>
        <p:nvSpPr>
          <p:cNvPr id="4" name="Slide Number Placeholder 9">
            <a:extLst>
              <a:ext uri="{FF2B5EF4-FFF2-40B4-BE49-F238E27FC236}">
                <a16:creationId xmlns:a16="http://schemas.microsoft.com/office/drawing/2014/main" id="{41F6A42F-13C8-406B-9E40-7E3680DCEC53}"/>
              </a:ext>
            </a:extLst>
          </p:cNvPr>
          <p:cNvSpPr txBox="1"/>
          <p:nvPr/>
        </p:nvSpPr>
        <p:spPr>
          <a:xfrm>
            <a:off x="9431578" y="6461945"/>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1200" cap="none" spc="0" baseline="0">
                <a:solidFill>
                  <a:srgbClr val="898989"/>
                </a:solidFill>
                <a:uFillTx/>
                <a:latin typeface="Calibri"/>
              </a:rPr>
              <a:t>9</a:t>
            </a:r>
          </a:p>
        </p:txBody>
      </p:sp>
      <p:pic>
        <p:nvPicPr>
          <p:cNvPr id="5" name="Picture 8">
            <a:extLst>
              <a:ext uri="{FF2B5EF4-FFF2-40B4-BE49-F238E27FC236}">
                <a16:creationId xmlns:a16="http://schemas.microsoft.com/office/drawing/2014/main" id="{8E102602-B8FE-4730-8C91-FC11895BE1F6}"/>
              </a:ext>
            </a:extLst>
          </p:cNvPr>
          <p:cNvPicPr>
            <a:picLocks noChangeAspect="1"/>
          </p:cNvPicPr>
          <p:nvPr/>
        </p:nvPicPr>
        <p:blipFill>
          <a:blip r:embed="rId2"/>
          <a:stretch>
            <a:fillRect/>
          </a:stretch>
        </p:blipFill>
        <p:spPr>
          <a:xfrm>
            <a:off x="11370362" y="82826"/>
            <a:ext cx="1858618" cy="667173"/>
          </a:xfrm>
          <a:prstGeom prst="rect">
            <a:avLst/>
          </a:prstGeom>
          <a:noFill/>
          <a:ln cap="flat">
            <a:noFill/>
          </a:ln>
        </p:spPr>
      </p:pic>
      <p:sp>
        <p:nvSpPr>
          <p:cNvPr id="6" name="Title 1">
            <a:extLst>
              <a:ext uri="{FF2B5EF4-FFF2-40B4-BE49-F238E27FC236}">
                <a16:creationId xmlns:a16="http://schemas.microsoft.com/office/drawing/2014/main" id="{1FD44E82-28AA-48D0-B004-F8B0932574E7}"/>
              </a:ext>
            </a:extLst>
          </p:cNvPr>
          <p:cNvSpPr txBox="1"/>
          <p:nvPr/>
        </p:nvSpPr>
        <p:spPr>
          <a:xfrm>
            <a:off x="310390" y="624866"/>
            <a:ext cx="3533822" cy="56269"/>
          </a:xfrm>
          <a:prstGeom prst="rect">
            <a:avLst/>
          </a:prstGeom>
          <a:gradFill>
            <a:gsLst>
              <a:gs pos="0">
                <a:srgbClr val="B1CBE9"/>
              </a:gs>
              <a:gs pos="100000">
                <a:srgbClr val="A3C1E5"/>
              </a:gs>
            </a:gsLst>
            <a:lin ang="5400000"/>
          </a:gradFill>
          <a:ln w="6345" cap="flat">
            <a:solidFill>
              <a:srgbClr val="5B9BD5"/>
            </a:solidFill>
            <a:prstDash val="solid"/>
            <a:miter/>
          </a:ln>
        </p:spPr>
        <p:txBody>
          <a:bodyPr vert="horz" wrap="square" lIns="91440" tIns="45720" rIns="91440" bIns="45720" anchor="b"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3600" b="0" i="0" u="none" strike="noStrike" kern="0" cap="all" spc="300" baseline="0" dirty="0">
                <a:solidFill>
                  <a:srgbClr val="000000"/>
                </a:solidFill>
                <a:effectLst>
                  <a:outerShdw dist="38096" dir="2700000">
                    <a:srgbClr val="000000"/>
                  </a:outerShdw>
                </a:effectLst>
                <a:uFillTx/>
                <a:latin typeface="Calibri"/>
              </a:rPr>
              <a:t> </a:t>
            </a:r>
            <a:r>
              <a:rPr lang="en-IN" sz="3200" b="1" i="0" u="none" strike="noStrike" kern="0" cap="all" spc="600" baseline="0" dirty="0">
                <a:solidFill>
                  <a:srgbClr val="000000"/>
                </a:solidFill>
                <a:effectLst>
                  <a:outerShdw dist="38096" dir="2700000">
                    <a:srgbClr val="000000"/>
                  </a:outerShdw>
                </a:effectLst>
                <a:uFillTx/>
                <a:latin typeface="Calibri Light"/>
              </a:rPr>
              <a:t>MAINTENANCE</a:t>
            </a:r>
            <a:r>
              <a:rPr lang="en-IN" sz="5400" b="1" i="0" u="none" strike="noStrike" kern="1200" cap="all" spc="600" baseline="0" dirty="0">
                <a:solidFill>
                  <a:srgbClr val="000000"/>
                </a:solidFill>
                <a:effectLst>
                  <a:outerShdw dist="38096" dir="2700000">
                    <a:srgbClr val="000000"/>
                  </a:outerShdw>
                </a:effectLst>
                <a:uFillTx/>
                <a:latin typeface="Calibri Light"/>
              </a:rPr>
              <a:t> </a:t>
            </a:r>
          </a:p>
        </p:txBody>
      </p:sp>
      <p:pic>
        <p:nvPicPr>
          <p:cNvPr id="8" name="Picture 7">
            <a:extLst>
              <a:ext uri="{FF2B5EF4-FFF2-40B4-BE49-F238E27FC236}">
                <a16:creationId xmlns:a16="http://schemas.microsoft.com/office/drawing/2014/main" id="{668FFF79-7725-474D-A31C-480E1A014B6F}"/>
              </a:ext>
            </a:extLst>
          </p:cNvPr>
          <p:cNvPicPr>
            <a:picLocks noChangeAspect="1"/>
          </p:cNvPicPr>
          <p:nvPr/>
        </p:nvPicPr>
        <p:blipFill rotWithShape="1">
          <a:blip r:embed="rId3">
            <a:extLst>
              <a:ext uri="{28A0092B-C50C-407E-A947-70E740481C1C}">
                <a14:useLocalDpi xmlns:a14="http://schemas.microsoft.com/office/drawing/2010/main" val="0"/>
              </a:ext>
            </a:extLst>
          </a:blip>
          <a:srcRect b="10558"/>
          <a:stretch/>
        </p:blipFill>
        <p:spPr>
          <a:xfrm>
            <a:off x="9291975" y="2056975"/>
            <a:ext cx="2743200" cy="1768576"/>
          </a:xfrm>
          <a:prstGeom prst="rect">
            <a:avLst/>
          </a:prstGeom>
          <a:ln>
            <a:noFill/>
          </a:ln>
          <a:effectLst>
            <a:softEdge rad="112500"/>
          </a:effectLst>
        </p:spPr>
      </p:pic>
      <p:pic>
        <p:nvPicPr>
          <p:cNvPr id="10" name="Picture 9">
            <a:extLst>
              <a:ext uri="{FF2B5EF4-FFF2-40B4-BE49-F238E27FC236}">
                <a16:creationId xmlns:a16="http://schemas.microsoft.com/office/drawing/2014/main" id="{154BB55B-2D73-432E-8198-467C9674507D}"/>
              </a:ext>
            </a:extLst>
          </p:cNvPr>
          <p:cNvPicPr>
            <a:picLocks noChangeAspect="1"/>
          </p:cNvPicPr>
          <p:nvPr/>
        </p:nvPicPr>
        <p:blipFill rotWithShape="1">
          <a:blip r:embed="rId4">
            <a:extLst>
              <a:ext uri="{28A0092B-C50C-407E-A947-70E740481C1C}">
                <a14:useLocalDpi xmlns:a14="http://schemas.microsoft.com/office/drawing/2010/main" val="0"/>
              </a:ext>
            </a:extLst>
          </a:blip>
          <a:srcRect t="20245" b="8130"/>
          <a:stretch/>
        </p:blipFill>
        <p:spPr>
          <a:xfrm>
            <a:off x="9372937" y="4012164"/>
            <a:ext cx="2581275" cy="1268963"/>
          </a:xfrm>
          <a:prstGeom prst="rect">
            <a:avLst/>
          </a:prstGeom>
          <a:ln>
            <a:noFill/>
          </a:ln>
          <a:effectLst>
            <a:softEdge rad="112500"/>
          </a:effectLst>
        </p:spPr>
      </p:pic>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6D800CB-6D2E-4E34-8DF0-0956ADF39487}"/>
              </a:ext>
            </a:extLst>
          </p:cNvPr>
          <p:cNvSpPr txBox="1">
            <a:spLocks noGrp="1"/>
          </p:cNvSpPr>
          <p:nvPr>
            <p:ph idx="1"/>
          </p:nvPr>
        </p:nvSpPr>
        <p:spPr>
          <a:xfrm>
            <a:off x="167337" y="1523846"/>
            <a:ext cx="8881918" cy="4559845"/>
          </a:xfrm>
        </p:spPr>
        <p:txBody>
          <a:bodyPr>
            <a:normAutofit/>
          </a:bodyPr>
          <a:lstStyle/>
          <a:p>
            <a:pPr lvl="0" algn="just">
              <a:buFont typeface="Courier New" pitchFamily="49"/>
              <a:buChar char="o"/>
            </a:pPr>
            <a:r>
              <a:rPr lang="en-IN" sz="1800" b="1" kern="0" dirty="0">
                <a:latin typeface="+mn-lt"/>
              </a:rPr>
              <a:t>Replacing Packing</a:t>
            </a:r>
            <a:r>
              <a:rPr lang="en-IN" sz="1800" kern="0" dirty="0">
                <a:latin typeface="+mn-lt"/>
              </a:rPr>
              <a:t>: Remove gland and all old packing. If the box contains a lantern ring remove this and all packing below it. Inspect shaft or sleeve for score marks or rough spots. Be sure bypass holes (if required) are not plugged.</a:t>
            </a:r>
          </a:p>
          <a:p>
            <a:pPr marL="0" lvl="0" indent="0" algn="just">
              <a:buNone/>
            </a:pPr>
            <a:endParaRPr lang="en-IN" sz="1800" kern="0" dirty="0">
              <a:latin typeface="+mn-lt"/>
            </a:endParaRPr>
          </a:p>
          <a:p>
            <a:pPr lvl="0" algn="just">
              <a:buFont typeface="Courier New" pitchFamily="49"/>
              <a:buChar char="o"/>
            </a:pPr>
            <a:r>
              <a:rPr lang="en-IN" sz="1800" b="1" kern="0" dirty="0">
                <a:latin typeface="+mn-lt"/>
              </a:rPr>
              <a:t>Mechanical Seal Maintenance</a:t>
            </a:r>
            <a:r>
              <a:rPr lang="en-IN" sz="1800" kern="0" dirty="0">
                <a:latin typeface="+mn-lt"/>
              </a:rPr>
              <a:t>: Mechanical seals should not be readjusted. Best results will be obtained if the seal is properly set at start-up and left that way. If the seal starts to leak after an extended operating period some extra service may be obtained by readjusting, however, it is usually best to plan on replacing the seal at the next maintenance period</a:t>
            </a:r>
            <a:r>
              <a:rPr lang="en-IN" sz="1800" dirty="0">
                <a:latin typeface="+mn-lt"/>
              </a:rPr>
              <a:t>.</a:t>
            </a:r>
            <a:r>
              <a:rPr lang="en-IN" sz="1800" kern="0" dirty="0">
                <a:latin typeface="+mn-lt"/>
              </a:rPr>
              <a:t> </a:t>
            </a:r>
          </a:p>
          <a:p>
            <a:pPr lvl="0" algn="just">
              <a:buFont typeface="Courier New" pitchFamily="49"/>
              <a:buChar char="o"/>
            </a:pPr>
            <a:endParaRPr lang="en-IN" sz="1800" kern="0" dirty="0">
              <a:latin typeface="+mn-lt"/>
            </a:endParaRPr>
          </a:p>
          <a:p>
            <a:pPr algn="just">
              <a:buFont typeface="Courier New" pitchFamily="49"/>
              <a:buChar char="o"/>
            </a:pPr>
            <a:r>
              <a:rPr lang="en-IN" sz="1800" b="1" kern="0" dirty="0">
                <a:latin typeface="+mn-lt"/>
              </a:rPr>
              <a:t>Impeller Readjustment</a:t>
            </a:r>
            <a:r>
              <a:rPr lang="en-IN" sz="1800" kern="0" dirty="0">
                <a:latin typeface="+mn-lt"/>
              </a:rPr>
              <a:t>: Ordinarily the impeller will not require frequent readjustment if properly set at initial installation. Almost no change in performance can be obtained by minor adjustment of enclosed impellers.</a:t>
            </a:r>
          </a:p>
          <a:p>
            <a:pPr lvl="0">
              <a:buFont typeface="Courier New" pitchFamily="49"/>
              <a:buChar char="o"/>
            </a:pPr>
            <a:endParaRPr lang="en-IN" sz="1800" kern="0" dirty="0"/>
          </a:p>
          <a:p>
            <a:pPr lvl="0">
              <a:buFont typeface="Courier New" pitchFamily="49"/>
              <a:buChar char="o"/>
            </a:pPr>
            <a:endParaRPr lang="en-IN" sz="2400" kern="0" dirty="0"/>
          </a:p>
          <a:p>
            <a:pPr lvl="0">
              <a:buFont typeface="Courier New" pitchFamily="49"/>
              <a:buChar char="o"/>
            </a:pPr>
            <a:endParaRPr lang="en-IN" sz="2400" kern="0" dirty="0"/>
          </a:p>
          <a:p>
            <a:pPr lvl="0">
              <a:buFont typeface="Courier New" pitchFamily="49"/>
              <a:buChar char="o"/>
            </a:pPr>
            <a:endParaRPr lang="en-IN" sz="2400" kern="0" dirty="0"/>
          </a:p>
          <a:p>
            <a:pPr lvl="0">
              <a:buFont typeface="Courier New" pitchFamily="49"/>
              <a:buChar char="o"/>
            </a:pPr>
            <a:endParaRPr lang="en-IN" sz="2400" kern="0" dirty="0"/>
          </a:p>
          <a:p>
            <a:pPr lvl="0">
              <a:buFont typeface="Courier New" pitchFamily="49"/>
              <a:buChar char="o"/>
            </a:pPr>
            <a:endParaRPr lang="en-IN" sz="2400" kern="0" dirty="0"/>
          </a:p>
          <a:p>
            <a:pPr marL="0" lvl="0" indent="0">
              <a:buNone/>
            </a:pPr>
            <a:endParaRPr lang="en-US" sz="2400" kern="0" dirty="0"/>
          </a:p>
          <a:p>
            <a:pPr marL="457200" lvl="0" indent="-457200">
              <a:buFont typeface="Calibri Light"/>
              <a:buAutoNum type="arabicPeriod"/>
            </a:pPr>
            <a:endParaRPr lang="en-IN" sz="2600" b="1" dirty="0">
              <a:cs typeface="Arial" pitchFamily="34"/>
            </a:endParaRPr>
          </a:p>
          <a:p>
            <a:pPr marL="457200" lvl="0" indent="-457200">
              <a:buFont typeface="Calibri Light"/>
              <a:buAutoNum type="arabicPeriod"/>
            </a:pPr>
            <a:endParaRPr lang="en-IN" sz="2600" b="1" dirty="0">
              <a:cs typeface="Arial" pitchFamily="34"/>
            </a:endParaRPr>
          </a:p>
        </p:txBody>
      </p:sp>
      <p:sp>
        <p:nvSpPr>
          <p:cNvPr id="4" name="Slide Number Placeholder 9">
            <a:extLst>
              <a:ext uri="{FF2B5EF4-FFF2-40B4-BE49-F238E27FC236}">
                <a16:creationId xmlns:a16="http://schemas.microsoft.com/office/drawing/2014/main" id="{29F77C57-F1C3-45D4-BC15-93F49CF44AEB}"/>
              </a:ext>
            </a:extLst>
          </p:cNvPr>
          <p:cNvSpPr txBox="1"/>
          <p:nvPr/>
        </p:nvSpPr>
        <p:spPr>
          <a:xfrm>
            <a:off x="9431578" y="6461945"/>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1200" cap="none" spc="0" baseline="0">
                <a:solidFill>
                  <a:srgbClr val="898989"/>
                </a:solidFill>
                <a:uFillTx/>
                <a:latin typeface="Calibri"/>
              </a:rPr>
              <a:t>9</a:t>
            </a:r>
          </a:p>
        </p:txBody>
      </p:sp>
      <p:pic>
        <p:nvPicPr>
          <p:cNvPr id="5" name="Picture 8">
            <a:extLst>
              <a:ext uri="{FF2B5EF4-FFF2-40B4-BE49-F238E27FC236}">
                <a16:creationId xmlns:a16="http://schemas.microsoft.com/office/drawing/2014/main" id="{9599F0CD-5268-4EDF-AED2-62087CE69713}"/>
              </a:ext>
            </a:extLst>
          </p:cNvPr>
          <p:cNvPicPr>
            <a:picLocks noChangeAspect="1"/>
          </p:cNvPicPr>
          <p:nvPr/>
        </p:nvPicPr>
        <p:blipFill>
          <a:blip r:embed="rId4"/>
          <a:stretch>
            <a:fillRect/>
          </a:stretch>
        </p:blipFill>
        <p:spPr>
          <a:xfrm>
            <a:off x="11370362" y="82826"/>
            <a:ext cx="1858618" cy="667173"/>
          </a:xfrm>
          <a:prstGeom prst="rect">
            <a:avLst/>
          </a:prstGeom>
          <a:noFill/>
          <a:ln cap="flat">
            <a:noFill/>
          </a:ln>
        </p:spPr>
      </p:pic>
      <p:sp>
        <p:nvSpPr>
          <p:cNvPr id="6" name="Title 1">
            <a:extLst>
              <a:ext uri="{FF2B5EF4-FFF2-40B4-BE49-F238E27FC236}">
                <a16:creationId xmlns:a16="http://schemas.microsoft.com/office/drawing/2014/main" id="{3690DD6B-2653-4A85-9884-01F5955EE58A}"/>
              </a:ext>
            </a:extLst>
          </p:cNvPr>
          <p:cNvSpPr txBox="1"/>
          <p:nvPr/>
        </p:nvSpPr>
        <p:spPr>
          <a:xfrm>
            <a:off x="310390" y="624866"/>
            <a:ext cx="3533822" cy="56269"/>
          </a:xfrm>
          <a:prstGeom prst="rect">
            <a:avLst/>
          </a:prstGeom>
          <a:gradFill>
            <a:gsLst>
              <a:gs pos="0">
                <a:srgbClr val="B1CBE9"/>
              </a:gs>
              <a:gs pos="100000">
                <a:srgbClr val="A3C1E5"/>
              </a:gs>
            </a:gsLst>
            <a:lin ang="5400000"/>
          </a:gradFill>
          <a:ln w="6345" cap="flat">
            <a:solidFill>
              <a:srgbClr val="5B9BD5"/>
            </a:solidFill>
            <a:prstDash val="solid"/>
            <a:miter/>
          </a:ln>
        </p:spPr>
        <p:txBody>
          <a:bodyPr vert="horz" wrap="square" lIns="91440" tIns="45720" rIns="91440" bIns="45720" anchor="b"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3600" b="0" i="0" u="none" strike="noStrike" kern="0" cap="all" spc="300" baseline="0" dirty="0">
                <a:solidFill>
                  <a:srgbClr val="000000"/>
                </a:solidFill>
                <a:effectLst>
                  <a:outerShdw dist="38096" dir="2700000">
                    <a:srgbClr val="000000"/>
                  </a:outerShdw>
                </a:effectLst>
                <a:uFillTx/>
                <a:latin typeface="Calibri"/>
              </a:rPr>
              <a:t> </a:t>
            </a:r>
            <a:r>
              <a:rPr lang="en-IN" sz="3200" b="1" i="0" u="none" strike="noStrike" kern="0" cap="all" spc="600" baseline="0" dirty="0">
                <a:solidFill>
                  <a:srgbClr val="000000"/>
                </a:solidFill>
                <a:effectLst>
                  <a:outerShdw dist="38096" dir="2700000">
                    <a:srgbClr val="000000"/>
                  </a:outerShdw>
                </a:effectLst>
                <a:uFillTx/>
                <a:latin typeface="Calibri Light"/>
              </a:rPr>
              <a:t>MAINTENANCE</a:t>
            </a:r>
            <a:r>
              <a:rPr lang="en-IN" sz="5400" b="1" i="0" u="none" strike="noStrike" kern="1200" cap="all" spc="600" baseline="0" dirty="0">
                <a:solidFill>
                  <a:srgbClr val="000000"/>
                </a:solidFill>
                <a:effectLst>
                  <a:outerShdw dist="38096" dir="2700000">
                    <a:srgbClr val="000000"/>
                  </a:outerShdw>
                </a:effectLst>
                <a:uFillTx/>
                <a:latin typeface="Calibri Light"/>
              </a:rPr>
              <a:t> </a:t>
            </a:r>
          </a:p>
        </p:txBody>
      </p:sp>
      <p:pic>
        <p:nvPicPr>
          <p:cNvPr id="3" name="What is a Mechanical seal-">
            <a:hlinkClick r:id="" action="ppaction://media"/>
            <a:extLst>
              <a:ext uri="{FF2B5EF4-FFF2-40B4-BE49-F238E27FC236}">
                <a16:creationId xmlns:a16="http://schemas.microsoft.com/office/drawing/2014/main" id="{3DAC1986-4DF2-40B7-A181-5CE340CD6865}"/>
              </a:ext>
            </a:extLst>
          </p:cNvPr>
          <p:cNvPicPr>
            <a:picLocks noChangeAspect="1"/>
          </p:cNvPicPr>
          <p:nvPr>
            <a:videoFile r:link="rId1"/>
            <p:extLst>
              <p:ext uri="{DAA4B4D4-6D71-4841-9C94-3DE7FCFB9230}">
                <p14:media xmlns:p14="http://schemas.microsoft.com/office/powerpoint/2010/main" r:embed="rId2">
                  <p14:trim st="5584"/>
                </p14:media>
              </p:ext>
            </p:extLst>
          </p:nvPr>
        </p:nvPicPr>
        <p:blipFill>
          <a:blip r:embed="rId5"/>
          <a:stretch>
            <a:fillRect/>
          </a:stretch>
        </p:blipFill>
        <p:spPr>
          <a:xfrm rot="16200000">
            <a:off x="8412125" y="1852963"/>
            <a:ext cx="4559845" cy="2965462"/>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C806AAC-CCF1-4BFF-95F5-BD1DCE047A3E}"/>
              </a:ext>
            </a:extLst>
          </p:cNvPr>
          <p:cNvSpPr txBox="1">
            <a:spLocks noGrp="1"/>
          </p:cNvSpPr>
          <p:nvPr>
            <p:ph idx="1"/>
          </p:nvPr>
        </p:nvSpPr>
        <p:spPr>
          <a:xfrm>
            <a:off x="801394" y="793941"/>
            <a:ext cx="10001784" cy="5967502"/>
          </a:xfrm>
        </p:spPr>
        <p:txBody>
          <a:bodyPr/>
          <a:lstStyle/>
          <a:p>
            <a:pPr marL="0" lvl="0" indent="0">
              <a:buNone/>
            </a:pPr>
            <a:r>
              <a:rPr lang="en-US" sz="2400" b="1" i="1" dirty="0">
                <a:cs typeface="Arial" pitchFamily="34"/>
              </a:rPr>
              <a:t>b. Preventive Maintenance : </a:t>
            </a:r>
            <a:r>
              <a:rPr lang="en-US" kern="0" dirty="0"/>
              <a:t>	</a:t>
            </a:r>
          </a:p>
          <a:p>
            <a:pPr marL="0" lvl="0" indent="0" algn="just">
              <a:buNone/>
            </a:pPr>
            <a:r>
              <a:rPr lang="en-US" sz="2400" kern="0" dirty="0"/>
              <a:t>	</a:t>
            </a:r>
            <a:r>
              <a:rPr lang="en-US" sz="1800" kern="0" dirty="0"/>
              <a:t>To ensure satisfactory operation of the pump scheduled inspection and periodic maintenance are required. It is suggested that an inspection and maintenance log be kept and the inspector reports any problems.</a:t>
            </a:r>
          </a:p>
          <a:p>
            <a:pPr lvl="0">
              <a:buFont typeface="Wingdings" pitchFamily="2"/>
              <a:buChar char="Ø"/>
            </a:pPr>
            <a:endParaRPr lang="en-US" sz="1800" kern="0" dirty="0"/>
          </a:p>
          <a:p>
            <a:pPr marL="0" lvl="0" indent="0">
              <a:buNone/>
            </a:pPr>
            <a:endParaRPr lang="en-US" sz="2600" dirty="0">
              <a:solidFill>
                <a:srgbClr val="2E2E2E"/>
              </a:solidFill>
            </a:endParaRPr>
          </a:p>
          <a:p>
            <a:pPr marL="0" lvl="0" indent="0">
              <a:buNone/>
            </a:pPr>
            <a:endParaRPr lang="en-US" sz="2600" dirty="0"/>
          </a:p>
          <a:p>
            <a:pPr marL="457200" lvl="0" indent="-457200">
              <a:buFont typeface="Calibri Light"/>
              <a:buAutoNum type="arabicPeriod"/>
            </a:pPr>
            <a:endParaRPr lang="en-IN" sz="2600" b="1" dirty="0">
              <a:cs typeface="Arial" pitchFamily="34"/>
            </a:endParaRPr>
          </a:p>
        </p:txBody>
      </p:sp>
      <p:sp>
        <p:nvSpPr>
          <p:cNvPr id="4" name="Slide Number Placeholder 9">
            <a:extLst>
              <a:ext uri="{FF2B5EF4-FFF2-40B4-BE49-F238E27FC236}">
                <a16:creationId xmlns:a16="http://schemas.microsoft.com/office/drawing/2014/main" id="{28B188D6-EE91-4850-AA38-71EF77AB1FA1}"/>
              </a:ext>
            </a:extLst>
          </p:cNvPr>
          <p:cNvSpPr txBox="1"/>
          <p:nvPr/>
        </p:nvSpPr>
        <p:spPr>
          <a:xfrm>
            <a:off x="9431578" y="6461945"/>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1200" cap="none" spc="0" baseline="0">
                <a:solidFill>
                  <a:srgbClr val="898989"/>
                </a:solidFill>
                <a:uFillTx/>
                <a:latin typeface="Calibri"/>
              </a:rPr>
              <a:t>9</a:t>
            </a:r>
          </a:p>
        </p:txBody>
      </p:sp>
      <p:pic>
        <p:nvPicPr>
          <p:cNvPr id="5" name="Picture 8">
            <a:extLst>
              <a:ext uri="{FF2B5EF4-FFF2-40B4-BE49-F238E27FC236}">
                <a16:creationId xmlns:a16="http://schemas.microsoft.com/office/drawing/2014/main" id="{C0A3EEA9-D29E-4958-AB20-75D5C832AE35}"/>
              </a:ext>
            </a:extLst>
          </p:cNvPr>
          <p:cNvPicPr>
            <a:picLocks noChangeAspect="1"/>
          </p:cNvPicPr>
          <p:nvPr/>
        </p:nvPicPr>
        <p:blipFill>
          <a:blip r:embed="rId2"/>
          <a:stretch>
            <a:fillRect/>
          </a:stretch>
        </p:blipFill>
        <p:spPr>
          <a:xfrm>
            <a:off x="11370362" y="82826"/>
            <a:ext cx="1858618" cy="667173"/>
          </a:xfrm>
          <a:prstGeom prst="rect">
            <a:avLst/>
          </a:prstGeom>
          <a:noFill/>
          <a:ln cap="flat">
            <a:noFill/>
          </a:ln>
        </p:spPr>
      </p:pic>
      <p:pic>
        <p:nvPicPr>
          <p:cNvPr id="6" name="Picture 4">
            <a:extLst>
              <a:ext uri="{FF2B5EF4-FFF2-40B4-BE49-F238E27FC236}">
                <a16:creationId xmlns:a16="http://schemas.microsoft.com/office/drawing/2014/main" id="{B0E17F67-BE2D-42B1-A405-2985C1D0019B}"/>
              </a:ext>
            </a:extLst>
          </p:cNvPr>
          <p:cNvPicPr>
            <a:picLocks noChangeAspect="1"/>
          </p:cNvPicPr>
          <p:nvPr/>
        </p:nvPicPr>
        <p:blipFill>
          <a:blip r:embed="rId3"/>
          <a:stretch>
            <a:fillRect/>
          </a:stretch>
        </p:blipFill>
        <p:spPr>
          <a:xfrm>
            <a:off x="2645032" y="2375487"/>
            <a:ext cx="6901936" cy="4016209"/>
          </a:xfrm>
          <a:prstGeom prst="rect">
            <a:avLst/>
          </a:prstGeom>
          <a:noFill/>
          <a:ln cap="flat">
            <a:noFill/>
          </a:ln>
        </p:spPr>
      </p:pic>
      <p:sp>
        <p:nvSpPr>
          <p:cNvPr id="9" name="Title 1">
            <a:extLst>
              <a:ext uri="{FF2B5EF4-FFF2-40B4-BE49-F238E27FC236}">
                <a16:creationId xmlns:a16="http://schemas.microsoft.com/office/drawing/2014/main" id="{C4FB77E0-6458-4C5C-B4E0-D67AFDB7B338}"/>
              </a:ext>
            </a:extLst>
          </p:cNvPr>
          <p:cNvSpPr txBox="1"/>
          <p:nvPr/>
        </p:nvSpPr>
        <p:spPr>
          <a:xfrm>
            <a:off x="310390" y="624866"/>
            <a:ext cx="3533822" cy="56269"/>
          </a:xfrm>
          <a:prstGeom prst="rect">
            <a:avLst/>
          </a:prstGeom>
          <a:gradFill>
            <a:gsLst>
              <a:gs pos="0">
                <a:srgbClr val="B1CBE9"/>
              </a:gs>
              <a:gs pos="100000">
                <a:srgbClr val="A3C1E5"/>
              </a:gs>
            </a:gsLst>
            <a:lin ang="5400000"/>
          </a:gradFill>
          <a:ln w="6345" cap="flat">
            <a:solidFill>
              <a:srgbClr val="5B9BD5"/>
            </a:solidFill>
            <a:prstDash val="solid"/>
            <a:miter/>
          </a:ln>
        </p:spPr>
        <p:txBody>
          <a:bodyPr vert="horz" wrap="square" lIns="91440" tIns="45720" rIns="91440" bIns="45720" anchor="b"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3600" b="0" i="0" u="none" strike="noStrike" kern="0" cap="all" spc="300" baseline="0" dirty="0">
                <a:solidFill>
                  <a:srgbClr val="000000"/>
                </a:solidFill>
                <a:effectLst>
                  <a:outerShdw dist="38096" dir="2700000">
                    <a:srgbClr val="000000"/>
                  </a:outerShdw>
                </a:effectLst>
                <a:uFillTx/>
                <a:latin typeface="Calibri"/>
              </a:rPr>
              <a:t> </a:t>
            </a:r>
            <a:r>
              <a:rPr lang="en-IN" sz="3200" b="1" i="0" u="none" strike="noStrike" kern="0" cap="all" spc="600" baseline="0" dirty="0">
                <a:solidFill>
                  <a:srgbClr val="000000"/>
                </a:solidFill>
                <a:effectLst>
                  <a:outerShdw dist="38096" dir="2700000">
                    <a:srgbClr val="000000"/>
                  </a:outerShdw>
                </a:effectLst>
                <a:uFillTx/>
                <a:latin typeface="Calibri Light"/>
              </a:rPr>
              <a:t>MAINTENANCE</a:t>
            </a:r>
            <a:r>
              <a:rPr lang="en-IN" sz="5400" b="1" i="0" u="none" strike="noStrike" kern="1200" cap="all" spc="600" baseline="0" dirty="0">
                <a:solidFill>
                  <a:srgbClr val="000000"/>
                </a:solidFill>
                <a:effectLst>
                  <a:outerShdw dist="38096" dir="2700000">
                    <a:srgbClr val="000000"/>
                  </a:outerShdw>
                </a:effectLst>
                <a:uFillTx/>
                <a:latin typeface="Calibri Light"/>
              </a:rPr>
              <a:t> </a:t>
            </a: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name="Slide52">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EB57630-F6C4-46AE-813B-49E2EC164B2D}"/>
              </a:ext>
            </a:extLst>
          </p:cNvPr>
          <p:cNvSpPr txBox="1">
            <a:spLocks noGrp="1"/>
          </p:cNvSpPr>
          <p:nvPr>
            <p:ph idx="1"/>
          </p:nvPr>
        </p:nvSpPr>
        <p:spPr>
          <a:xfrm>
            <a:off x="1081806" y="1122299"/>
            <a:ext cx="10288556" cy="2828527"/>
          </a:xfrm>
        </p:spPr>
        <p:txBody>
          <a:bodyPr/>
          <a:lstStyle/>
          <a:p>
            <a:pPr marL="0" indent="0" algn="just">
              <a:buNone/>
            </a:pPr>
            <a:r>
              <a:rPr lang="en-IN" sz="2400" kern="0" dirty="0"/>
              <a:t>	</a:t>
            </a:r>
            <a:r>
              <a:rPr lang="en-US" sz="1800" kern="0" dirty="0"/>
              <a:t>In some cases, the pump requires intensive repair, which cannot be done on-site and is needed to be carried to workshop. These cases involve wear out, fracture or failure of the parts.</a:t>
            </a:r>
          </a:p>
          <a:p>
            <a:pPr marL="0" indent="0" algn="just">
              <a:buNone/>
            </a:pPr>
            <a:r>
              <a:rPr lang="en-US" sz="1800" kern="0" dirty="0"/>
              <a:t>	Repairs will consist of removal of the unit and disassembly to the point necessary for replacement of worn parts.</a:t>
            </a:r>
          </a:p>
          <a:p>
            <a:pPr marL="0" indent="0" algn="just">
              <a:buNone/>
            </a:pPr>
            <a:r>
              <a:rPr lang="en-US" sz="1800" kern="0" dirty="0"/>
              <a:t>	At workshop we used various machines such as Lathe machine, welding machine, drill machine etc. according to the requirement.</a:t>
            </a:r>
          </a:p>
        </p:txBody>
      </p:sp>
      <p:sp>
        <p:nvSpPr>
          <p:cNvPr id="3" name="Title 1">
            <a:extLst>
              <a:ext uri="{FF2B5EF4-FFF2-40B4-BE49-F238E27FC236}">
                <a16:creationId xmlns:a16="http://schemas.microsoft.com/office/drawing/2014/main" id="{E458735F-3308-446A-9705-D0D584D7ABCB}"/>
              </a:ext>
            </a:extLst>
          </p:cNvPr>
          <p:cNvSpPr txBox="1"/>
          <p:nvPr/>
        </p:nvSpPr>
        <p:spPr>
          <a:xfrm>
            <a:off x="321365" y="579116"/>
            <a:ext cx="5594244" cy="45719"/>
          </a:xfrm>
          <a:prstGeom prst="rect">
            <a:avLst/>
          </a:prstGeom>
          <a:gradFill>
            <a:gsLst>
              <a:gs pos="0">
                <a:srgbClr val="B1CBE9"/>
              </a:gs>
              <a:gs pos="100000">
                <a:srgbClr val="A3C1E5"/>
              </a:gs>
            </a:gsLst>
            <a:lin ang="5400000"/>
          </a:gradFill>
          <a:ln w="6345" cap="flat">
            <a:solidFill>
              <a:srgbClr val="5B9BD5"/>
            </a:solidFill>
            <a:prstDash val="solid"/>
            <a:miter/>
          </a:ln>
        </p:spPr>
        <p:txBody>
          <a:bodyPr vert="horz" wrap="square" lIns="91440" tIns="45720" rIns="91440" bIns="45720" anchor="b" anchorCtr="0" compatLnSpc="1">
            <a:noAutofit/>
          </a:bodyPr>
          <a:lstStyle/>
          <a:p>
            <a:pPr marL="0" lvl="0" indent="0">
              <a:buNone/>
            </a:pPr>
            <a:r>
              <a:rPr lang="en-IN" sz="3200" b="1" spc="150" dirty="0">
                <a:effectLst>
                  <a:outerShdw blurRad="38100" dist="38100" dir="2700000" algn="tl">
                    <a:srgbClr val="000000">
                      <a:alpha val="43137"/>
                    </a:srgbClr>
                  </a:outerShdw>
                </a:effectLst>
                <a:latin typeface="+mj-lt"/>
                <a:cs typeface="Arial" pitchFamily="34"/>
              </a:rPr>
              <a:t>MAINTENANCE AT WORKSHOP</a:t>
            </a:r>
          </a:p>
        </p:txBody>
      </p:sp>
      <p:sp>
        <p:nvSpPr>
          <p:cNvPr id="4" name="Slide Number Placeholder 3">
            <a:extLst>
              <a:ext uri="{FF2B5EF4-FFF2-40B4-BE49-F238E27FC236}">
                <a16:creationId xmlns:a16="http://schemas.microsoft.com/office/drawing/2014/main" id="{513D66E5-6281-4D05-B5DC-95EF09907731}"/>
              </a:ext>
            </a:extLst>
          </p:cNvPr>
          <p:cNvSpPr txBox="1"/>
          <p:nvPr/>
        </p:nvSpPr>
        <p:spPr>
          <a:xfrm>
            <a:off x="9448796" y="646520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a:solidFill>
                  <a:srgbClr val="898989"/>
                </a:solidFill>
                <a:uFillTx/>
                <a:latin typeface="Calibri"/>
              </a:rPr>
              <a:t>21</a:t>
            </a:r>
            <a:endParaRPr lang="en-US" sz="1600" b="1" i="0" u="none" strike="noStrike" kern="1200" cap="none" spc="0" baseline="0">
              <a:solidFill>
                <a:srgbClr val="898989"/>
              </a:solidFill>
              <a:uFillTx/>
              <a:latin typeface="Calibri"/>
            </a:endParaRPr>
          </a:p>
        </p:txBody>
      </p:sp>
      <p:pic>
        <p:nvPicPr>
          <p:cNvPr id="5" name="Picture 8">
            <a:extLst>
              <a:ext uri="{FF2B5EF4-FFF2-40B4-BE49-F238E27FC236}">
                <a16:creationId xmlns:a16="http://schemas.microsoft.com/office/drawing/2014/main" id="{E582C0C7-97B8-4259-964B-062542F3513B}"/>
              </a:ext>
            </a:extLst>
          </p:cNvPr>
          <p:cNvPicPr>
            <a:picLocks noChangeAspect="1"/>
          </p:cNvPicPr>
          <p:nvPr/>
        </p:nvPicPr>
        <p:blipFill>
          <a:blip r:embed="rId2"/>
          <a:stretch>
            <a:fillRect/>
          </a:stretch>
        </p:blipFill>
        <p:spPr>
          <a:xfrm>
            <a:off x="11370362" y="82826"/>
            <a:ext cx="1858618" cy="667173"/>
          </a:xfrm>
          <a:prstGeom prst="rect">
            <a:avLst/>
          </a:prstGeom>
          <a:noFill/>
          <a:ln cap="flat">
            <a:noFill/>
          </a:ln>
        </p:spPr>
      </p:pic>
      <p:pic>
        <p:nvPicPr>
          <p:cNvPr id="6" name="Picture 5">
            <a:extLst>
              <a:ext uri="{FF2B5EF4-FFF2-40B4-BE49-F238E27FC236}">
                <a16:creationId xmlns:a16="http://schemas.microsoft.com/office/drawing/2014/main" id="{803FE014-CA47-49A2-8106-CEB110E6C250}"/>
              </a:ext>
            </a:extLst>
          </p:cNvPr>
          <p:cNvPicPr>
            <a:picLocks noChangeAspect="1"/>
          </p:cNvPicPr>
          <p:nvPr/>
        </p:nvPicPr>
        <p:blipFill>
          <a:blip r:embed="rId3"/>
          <a:stretch>
            <a:fillRect/>
          </a:stretch>
        </p:blipFill>
        <p:spPr>
          <a:xfrm>
            <a:off x="3809999" y="3429000"/>
            <a:ext cx="4572001" cy="2839859"/>
          </a:xfrm>
          <a:prstGeom prst="rect">
            <a:avLst/>
          </a:prstGeom>
          <a:ln>
            <a:noFill/>
          </a:ln>
          <a:effectLst>
            <a:softEdge rad="112500"/>
          </a:effectLst>
        </p:spPr>
      </p:pic>
    </p:spTree>
  </p:cSld>
  <p:clrMapOvr>
    <a:masterClrMapping/>
  </p:clrMapOvr>
  <p:transition spd="slow">
    <p:split orient="vert"/>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58735F-3308-446A-9705-D0D584D7ABCB}"/>
              </a:ext>
            </a:extLst>
          </p:cNvPr>
          <p:cNvSpPr txBox="1"/>
          <p:nvPr/>
        </p:nvSpPr>
        <p:spPr>
          <a:xfrm>
            <a:off x="321365" y="579116"/>
            <a:ext cx="5594244" cy="45719"/>
          </a:xfrm>
          <a:prstGeom prst="rect">
            <a:avLst/>
          </a:prstGeom>
          <a:gradFill>
            <a:gsLst>
              <a:gs pos="0">
                <a:srgbClr val="B1CBE9"/>
              </a:gs>
              <a:gs pos="100000">
                <a:srgbClr val="A3C1E5"/>
              </a:gs>
            </a:gsLst>
            <a:lin ang="5400000"/>
          </a:gradFill>
          <a:ln w="6345" cap="flat">
            <a:solidFill>
              <a:srgbClr val="5B9BD5"/>
            </a:solidFill>
            <a:prstDash val="solid"/>
            <a:miter/>
          </a:ln>
        </p:spPr>
        <p:txBody>
          <a:bodyPr vert="horz" wrap="square" lIns="91440" tIns="45720" rIns="91440" bIns="45720" anchor="b" anchorCtr="0" compatLnSpc="1">
            <a:noAutofit/>
          </a:bodyPr>
          <a:lstStyle/>
          <a:p>
            <a:pPr marL="0" lvl="0" indent="0">
              <a:buNone/>
            </a:pPr>
            <a:r>
              <a:rPr lang="en-IN" sz="3200" b="1" spc="150" dirty="0">
                <a:effectLst>
                  <a:outerShdw blurRad="38100" dist="38100" dir="2700000" algn="tl">
                    <a:srgbClr val="000000">
                      <a:alpha val="43137"/>
                    </a:srgbClr>
                  </a:outerShdw>
                </a:effectLst>
                <a:latin typeface="+mj-lt"/>
                <a:cs typeface="Arial" pitchFamily="34"/>
              </a:rPr>
              <a:t>MAINTENANCE AT WORKSHOP</a:t>
            </a:r>
          </a:p>
        </p:txBody>
      </p:sp>
      <p:sp>
        <p:nvSpPr>
          <p:cNvPr id="4" name="Slide Number Placeholder 3">
            <a:extLst>
              <a:ext uri="{FF2B5EF4-FFF2-40B4-BE49-F238E27FC236}">
                <a16:creationId xmlns:a16="http://schemas.microsoft.com/office/drawing/2014/main" id="{513D66E5-6281-4D05-B5DC-95EF09907731}"/>
              </a:ext>
            </a:extLst>
          </p:cNvPr>
          <p:cNvSpPr txBox="1"/>
          <p:nvPr/>
        </p:nvSpPr>
        <p:spPr>
          <a:xfrm>
            <a:off x="9448796" y="646520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a:solidFill>
                  <a:srgbClr val="898989"/>
                </a:solidFill>
                <a:uFillTx/>
                <a:latin typeface="Calibri"/>
              </a:rPr>
              <a:t>21</a:t>
            </a:r>
            <a:endParaRPr lang="en-US" sz="1600" b="1" i="0" u="none" strike="noStrike" kern="1200" cap="none" spc="0" baseline="0">
              <a:solidFill>
                <a:srgbClr val="898989"/>
              </a:solidFill>
              <a:uFillTx/>
              <a:latin typeface="Calibri"/>
            </a:endParaRPr>
          </a:p>
        </p:txBody>
      </p:sp>
      <p:pic>
        <p:nvPicPr>
          <p:cNvPr id="5" name="Picture 8">
            <a:extLst>
              <a:ext uri="{FF2B5EF4-FFF2-40B4-BE49-F238E27FC236}">
                <a16:creationId xmlns:a16="http://schemas.microsoft.com/office/drawing/2014/main" id="{E582C0C7-97B8-4259-964B-062542F3513B}"/>
              </a:ext>
            </a:extLst>
          </p:cNvPr>
          <p:cNvPicPr>
            <a:picLocks noChangeAspect="1"/>
          </p:cNvPicPr>
          <p:nvPr/>
        </p:nvPicPr>
        <p:blipFill>
          <a:blip r:embed="rId2"/>
          <a:stretch>
            <a:fillRect/>
          </a:stretch>
        </p:blipFill>
        <p:spPr>
          <a:xfrm>
            <a:off x="11370362" y="82826"/>
            <a:ext cx="1858618" cy="667173"/>
          </a:xfrm>
          <a:prstGeom prst="rect">
            <a:avLst/>
          </a:prstGeom>
          <a:noFill/>
          <a:ln cap="flat">
            <a:noFill/>
          </a:ln>
        </p:spPr>
      </p:pic>
      <p:sp>
        <p:nvSpPr>
          <p:cNvPr id="14" name="Rectangle 13">
            <a:extLst>
              <a:ext uri="{FF2B5EF4-FFF2-40B4-BE49-F238E27FC236}">
                <a16:creationId xmlns:a16="http://schemas.microsoft.com/office/drawing/2014/main" id="{2DB4CEC5-2871-40D0-A3FC-CC5467F839F6}"/>
              </a:ext>
            </a:extLst>
          </p:cNvPr>
          <p:cNvSpPr/>
          <p:nvPr/>
        </p:nvSpPr>
        <p:spPr>
          <a:xfrm>
            <a:off x="321365" y="1007707"/>
            <a:ext cx="7404381" cy="54574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4D2EB998-07C0-444E-BFFA-2720F3AFF4B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6000"/>
                    </a14:imgEffect>
                    <a14:imgEffect>
                      <a14:colorTemperature colorTemp="7057"/>
                    </a14:imgEffect>
                    <a14:imgEffect>
                      <a14:saturation sat="98000"/>
                    </a14:imgEffect>
                    <a14:imgEffect>
                      <a14:brightnessContrast bright="29000" contrast="24000"/>
                    </a14:imgEffect>
                  </a14:imgLayer>
                </a14:imgProps>
              </a:ext>
            </a:extLst>
          </a:blip>
          <a:stretch>
            <a:fillRect/>
          </a:stretch>
        </p:blipFill>
        <p:spPr>
          <a:xfrm>
            <a:off x="321365" y="1739960"/>
            <a:ext cx="4201442" cy="3118752"/>
          </a:xfrm>
          <a:prstGeom prst="rect">
            <a:avLst/>
          </a:prstGeom>
          <a:ln>
            <a:noFill/>
          </a:ln>
          <a:effectLst>
            <a:softEdge rad="112500"/>
          </a:effectLst>
        </p:spPr>
      </p:pic>
      <p:sp>
        <p:nvSpPr>
          <p:cNvPr id="16" name="TextBox 15">
            <a:extLst>
              <a:ext uri="{FF2B5EF4-FFF2-40B4-BE49-F238E27FC236}">
                <a16:creationId xmlns:a16="http://schemas.microsoft.com/office/drawing/2014/main" id="{3716429E-C16B-4482-BCB6-72EDC1082677}"/>
              </a:ext>
            </a:extLst>
          </p:cNvPr>
          <p:cNvSpPr txBox="1"/>
          <p:nvPr/>
        </p:nvSpPr>
        <p:spPr>
          <a:xfrm>
            <a:off x="2351316" y="5850293"/>
            <a:ext cx="3564293" cy="369332"/>
          </a:xfrm>
          <a:prstGeom prst="rect">
            <a:avLst/>
          </a:prstGeom>
          <a:noFill/>
        </p:spPr>
        <p:txBody>
          <a:bodyPr wrap="square" rtlCol="0">
            <a:spAutoFit/>
          </a:bodyPr>
          <a:lstStyle/>
          <a:p>
            <a:r>
              <a:rPr lang="en-IN" sz="1800" dirty="0">
                <a:effectLst/>
                <a:ea typeface="Calibri" panose="020F0502020204030204" pitchFamily="34" charset="0"/>
              </a:rPr>
              <a:t>Motor Dissembled for Maintenance</a:t>
            </a:r>
            <a:endParaRPr lang="en-US" dirty="0"/>
          </a:p>
        </p:txBody>
      </p:sp>
      <p:pic>
        <p:nvPicPr>
          <p:cNvPr id="17" name="Picture 16">
            <a:extLst>
              <a:ext uri="{FF2B5EF4-FFF2-40B4-BE49-F238E27FC236}">
                <a16:creationId xmlns:a16="http://schemas.microsoft.com/office/drawing/2014/main" id="{2909409E-C2BA-4C9B-909F-E47796FF8EFF}"/>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60000"/>
                    </a14:imgEffect>
                    <a14:imgEffect>
                      <a14:colorTemperature colorTemp="6501"/>
                    </a14:imgEffect>
                    <a14:imgEffect>
                      <a14:saturation sat="129000"/>
                    </a14:imgEffect>
                    <a14:imgEffect>
                      <a14:brightnessContrast bright="39000" contrast="-1000"/>
                    </a14:imgEffect>
                  </a14:imgLayer>
                </a14:imgProps>
              </a:ext>
            </a:extLst>
          </a:blip>
          <a:srcRect l="18021" t="21145" r="22485"/>
          <a:stretch/>
        </p:blipFill>
        <p:spPr>
          <a:xfrm>
            <a:off x="4702061" y="1214908"/>
            <a:ext cx="2967134" cy="4168856"/>
          </a:xfrm>
          <a:prstGeom prst="rect">
            <a:avLst/>
          </a:prstGeom>
          <a:ln>
            <a:noFill/>
          </a:ln>
          <a:effectLst>
            <a:softEdge rad="112500"/>
          </a:effectLst>
        </p:spPr>
      </p:pic>
      <p:sp>
        <p:nvSpPr>
          <p:cNvPr id="19" name="Rectangle 18">
            <a:extLst>
              <a:ext uri="{FF2B5EF4-FFF2-40B4-BE49-F238E27FC236}">
                <a16:creationId xmlns:a16="http://schemas.microsoft.com/office/drawing/2014/main" id="{97B82AD0-B87F-4B99-9EA8-BEB8C9E5AD9F}"/>
              </a:ext>
            </a:extLst>
          </p:cNvPr>
          <p:cNvSpPr/>
          <p:nvPr/>
        </p:nvSpPr>
        <p:spPr>
          <a:xfrm>
            <a:off x="7848450" y="1007707"/>
            <a:ext cx="4022185" cy="54574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F8E38853-B5A9-492B-A6E2-CDDE43AB5EFA}"/>
              </a:ext>
            </a:extLst>
          </p:cNvPr>
          <p:cNvPicPr>
            <a:picLocks noChangeAspect="1"/>
          </p:cNvPicPr>
          <p:nvPr/>
        </p:nvPicPr>
        <p:blipFill rotWithShape="1">
          <a:blip r:embed="rId7"/>
          <a:srcRect l="12629" t="17129" r="18780" b="23932"/>
          <a:stretch/>
        </p:blipFill>
        <p:spPr>
          <a:xfrm>
            <a:off x="7995852" y="1739960"/>
            <a:ext cx="3689662" cy="3450724"/>
          </a:xfrm>
          <a:prstGeom prst="rect">
            <a:avLst/>
          </a:prstGeom>
          <a:ln>
            <a:noFill/>
          </a:ln>
          <a:effectLst>
            <a:softEdge rad="112500"/>
          </a:effectLst>
        </p:spPr>
      </p:pic>
      <p:sp>
        <p:nvSpPr>
          <p:cNvPr id="21" name="Text Box 2">
            <a:extLst>
              <a:ext uri="{FF2B5EF4-FFF2-40B4-BE49-F238E27FC236}">
                <a16:creationId xmlns:a16="http://schemas.microsoft.com/office/drawing/2014/main" id="{AD845FB0-8195-4E8A-8590-4B3BC6BA468C}"/>
              </a:ext>
            </a:extLst>
          </p:cNvPr>
          <p:cNvSpPr txBox="1">
            <a:spLocks noChangeArrowheads="1"/>
          </p:cNvSpPr>
          <p:nvPr/>
        </p:nvSpPr>
        <p:spPr bwMode="auto">
          <a:xfrm>
            <a:off x="8645588" y="5844073"/>
            <a:ext cx="2390191" cy="375552"/>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spAutoFit/>
          </a:bodyPr>
          <a:lstStyle/>
          <a:p>
            <a:pPr marL="0" marR="0" algn="ctr">
              <a:lnSpc>
                <a:spcPct val="107000"/>
              </a:lnSpc>
              <a:spcBef>
                <a:spcPts val="0"/>
              </a:spcBef>
              <a:spcAft>
                <a:spcPts val="800"/>
              </a:spcAft>
            </a:pPr>
            <a:r>
              <a:rPr lang="en-IN" dirty="0">
                <a:effectLst/>
                <a:ea typeface="Calibri" panose="020F0502020204030204" pitchFamily="34" charset="0"/>
                <a:cs typeface="Times New Roman" panose="02020603050405020304" pitchFamily="18" charset="0"/>
              </a:rPr>
              <a:t>Bearing Chamber</a:t>
            </a:r>
            <a:endParaRPr lang="en-US" dirty="0">
              <a:effectLst/>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60B03D1F-9140-49D2-9128-DF6C44238BDD}"/>
              </a:ext>
            </a:extLst>
          </p:cNvPr>
          <p:cNvSpPr txBox="1"/>
          <p:nvPr/>
        </p:nvSpPr>
        <p:spPr>
          <a:xfrm>
            <a:off x="459262" y="1172422"/>
            <a:ext cx="3564293" cy="369332"/>
          </a:xfrm>
          <a:prstGeom prst="rect">
            <a:avLst/>
          </a:prstGeom>
          <a:noFill/>
        </p:spPr>
        <p:txBody>
          <a:bodyPr wrap="square" rtlCol="0">
            <a:spAutoFit/>
          </a:bodyPr>
          <a:lstStyle/>
          <a:p>
            <a:r>
              <a:rPr lang="en-IN" dirty="0"/>
              <a:t>Pump House, Nanded</a:t>
            </a:r>
            <a:endParaRPr lang="en-US" dirty="0"/>
          </a:p>
        </p:txBody>
      </p:sp>
    </p:spTree>
    <p:extLst>
      <p:ext uri="{BB962C8B-B14F-4D97-AF65-F5344CB8AC3E}">
        <p14:creationId xmlns:p14="http://schemas.microsoft.com/office/powerpoint/2010/main" val="3725813607"/>
      </p:ext>
    </p:extLst>
  </p:cSld>
  <p:clrMapOvr>
    <a:masterClrMapping/>
  </p:clrMapOvr>
  <p:transition spd="slow">
    <p:split orient="vert"/>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EB57630-F6C4-46AE-813B-49E2EC164B2D}"/>
              </a:ext>
            </a:extLst>
          </p:cNvPr>
          <p:cNvSpPr txBox="1">
            <a:spLocks noGrp="1"/>
          </p:cNvSpPr>
          <p:nvPr>
            <p:ph idx="1"/>
          </p:nvPr>
        </p:nvSpPr>
        <p:spPr>
          <a:xfrm>
            <a:off x="246720" y="1086052"/>
            <a:ext cx="11227908" cy="5379150"/>
          </a:xfrm>
        </p:spPr>
        <p:txBody>
          <a:bodyPr/>
          <a:lstStyle/>
          <a:p>
            <a:pPr marL="457200" lvl="0" indent="-457200">
              <a:buAutoNum type="arabicPeriod"/>
            </a:pPr>
            <a:r>
              <a:rPr lang="en-US" u="sng" dirty="0"/>
              <a:t>Inspection</a:t>
            </a:r>
          </a:p>
          <a:p>
            <a:pPr marL="0" lvl="0" indent="0">
              <a:buNone/>
            </a:pPr>
            <a:r>
              <a:rPr lang="en-US" sz="2000" dirty="0"/>
              <a:t>	First visual inspection is done of all the parts and the broken and weared out parts are kept aside for repair.</a:t>
            </a:r>
          </a:p>
          <a:p>
            <a:pPr marL="0" lvl="0" indent="0">
              <a:buNone/>
            </a:pPr>
            <a:endParaRPr lang="en-US" sz="2400" dirty="0"/>
          </a:p>
          <a:p>
            <a:pPr marL="0" lvl="0" indent="0">
              <a:buNone/>
            </a:pPr>
            <a:endParaRPr lang="en-US" dirty="0"/>
          </a:p>
          <a:p>
            <a:pPr marL="457200" lvl="1" indent="0">
              <a:buNone/>
            </a:pPr>
            <a:endParaRPr lang="en-US" sz="1600" dirty="0"/>
          </a:p>
          <a:p>
            <a:pPr marL="0" lvl="0" indent="0">
              <a:buNone/>
            </a:pPr>
            <a:r>
              <a:rPr lang="en-US" sz="2000" dirty="0"/>
              <a:t>	</a:t>
            </a:r>
            <a:endParaRPr lang="en-IN" sz="3200" dirty="0"/>
          </a:p>
        </p:txBody>
      </p:sp>
      <p:sp>
        <p:nvSpPr>
          <p:cNvPr id="3" name="Title 1">
            <a:extLst>
              <a:ext uri="{FF2B5EF4-FFF2-40B4-BE49-F238E27FC236}">
                <a16:creationId xmlns:a16="http://schemas.microsoft.com/office/drawing/2014/main" id="{E458735F-3308-446A-9705-D0D584D7ABCB}"/>
              </a:ext>
            </a:extLst>
          </p:cNvPr>
          <p:cNvSpPr txBox="1"/>
          <p:nvPr/>
        </p:nvSpPr>
        <p:spPr>
          <a:xfrm>
            <a:off x="246720" y="727139"/>
            <a:ext cx="4790501" cy="45719"/>
          </a:xfrm>
          <a:prstGeom prst="rect">
            <a:avLst/>
          </a:prstGeom>
          <a:gradFill>
            <a:gsLst>
              <a:gs pos="0">
                <a:srgbClr val="B1CBE9"/>
              </a:gs>
              <a:gs pos="100000">
                <a:srgbClr val="A3C1E5"/>
              </a:gs>
            </a:gsLst>
            <a:lin ang="5400000"/>
          </a:gradFill>
          <a:ln w="6345" cap="flat">
            <a:solidFill>
              <a:srgbClr val="5B9BD5"/>
            </a:solidFill>
            <a:prstDash val="solid"/>
            <a:miter/>
          </a:ln>
        </p:spPr>
        <p:txBody>
          <a:bodyPr vert="horz" wrap="square" lIns="91440" tIns="45720" rIns="91440" bIns="45720" anchor="b"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3600" b="0" i="0" u="none" strike="noStrike" kern="1200" cap="all" spc="300" baseline="0" dirty="0">
                <a:solidFill>
                  <a:srgbClr val="000000"/>
                </a:solidFill>
                <a:effectLst>
                  <a:outerShdw dist="38096" dir="2700000">
                    <a:srgbClr val="000000"/>
                  </a:outerShdw>
                </a:effectLst>
                <a:uFillTx/>
                <a:latin typeface="Calibri"/>
              </a:rPr>
              <a:t> </a:t>
            </a:r>
            <a:r>
              <a:rPr lang="en-IN" sz="3200" b="0" i="0" u="none" strike="noStrike" kern="1200" cap="all" spc="300" baseline="0" dirty="0">
                <a:solidFill>
                  <a:srgbClr val="000000"/>
                </a:solidFill>
                <a:effectLst>
                  <a:outerShdw dist="38096" dir="2700000">
                    <a:srgbClr val="000000"/>
                  </a:outerShdw>
                </a:effectLst>
                <a:uFillTx/>
                <a:latin typeface="Calibri"/>
              </a:rPr>
              <a:t>Our work as intern</a:t>
            </a:r>
            <a:endParaRPr lang="en-IN" sz="3600" b="0" i="0" u="none" strike="noStrike" kern="1200" cap="all" spc="600" baseline="0" dirty="0">
              <a:solidFill>
                <a:srgbClr val="000000"/>
              </a:solidFill>
              <a:uFillTx/>
              <a:latin typeface="Calibri"/>
            </a:endParaRPr>
          </a:p>
        </p:txBody>
      </p:sp>
      <p:sp>
        <p:nvSpPr>
          <p:cNvPr id="4" name="Slide Number Placeholder 3">
            <a:extLst>
              <a:ext uri="{FF2B5EF4-FFF2-40B4-BE49-F238E27FC236}">
                <a16:creationId xmlns:a16="http://schemas.microsoft.com/office/drawing/2014/main" id="{513D66E5-6281-4D05-B5DC-95EF09907731}"/>
              </a:ext>
            </a:extLst>
          </p:cNvPr>
          <p:cNvSpPr txBox="1"/>
          <p:nvPr/>
        </p:nvSpPr>
        <p:spPr>
          <a:xfrm>
            <a:off x="9448796" y="646520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a:solidFill>
                  <a:srgbClr val="898989"/>
                </a:solidFill>
                <a:uFillTx/>
                <a:latin typeface="Calibri"/>
              </a:rPr>
              <a:t>21</a:t>
            </a:r>
            <a:endParaRPr lang="en-US" sz="1600" b="1" i="0" u="none" strike="noStrike" kern="1200" cap="none" spc="0" baseline="0">
              <a:solidFill>
                <a:srgbClr val="898989"/>
              </a:solidFill>
              <a:uFillTx/>
              <a:latin typeface="Calibri"/>
            </a:endParaRPr>
          </a:p>
        </p:txBody>
      </p:sp>
      <p:pic>
        <p:nvPicPr>
          <p:cNvPr id="5" name="Picture 8">
            <a:extLst>
              <a:ext uri="{FF2B5EF4-FFF2-40B4-BE49-F238E27FC236}">
                <a16:creationId xmlns:a16="http://schemas.microsoft.com/office/drawing/2014/main" id="{E582C0C7-97B8-4259-964B-062542F3513B}"/>
              </a:ext>
            </a:extLst>
          </p:cNvPr>
          <p:cNvPicPr>
            <a:picLocks noChangeAspect="1"/>
          </p:cNvPicPr>
          <p:nvPr/>
        </p:nvPicPr>
        <p:blipFill>
          <a:blip r:embed="rId2"/>
          <a:stretch>
            <a:fillRect/>
          </a:stretch>
        </p:blipFill>
        <p:spPr>
          <a:xfrm>
            <a:off x="11370362" y="82826"/>
            <a:ext cx="1858618" cy="667173"/>
          </a:xfrm>
          <a:prstGeom prst="rect">
            <a:avLst/>
          </a:prstGeom>
          <a:noFill/>
          <a:ln cap="flat">
            <a:noFill/>
          </a:ln>
        </p:spPr>
      </p:pic>
      <p:pic>
        <p:nvPicPr>
          <p:cNvPr id="7" name="Picture 6">
            <a:extLst>
              <a:ext uri="{FF2B5EF4-FFF2-40B4-BE49-F238E27FC236}">
                <a16:creationId xmlns:a16="http://schemas.microsoft.com/office/drawing/2014/main" id="{F5D443BF-D916-4395-B336-60700515D429}"/>
              </a:ext>
            </a:extLst>
          </p:cNvPr>
          <p:cNvPicPr>
            <a:picLocks noChangeAspect="1"/>
          </p:cNvPicPr>
          <p:nvPr/>
        </p:nvPicPr>
        <p:blipFill>
          <a:blip r:embed="rId3"/>
          <a:stretch>
            <a:fillRect/>
          </a:stretch>
        </p:blipFill>
        <p:spPr>
          <a:xfrm>
            <a:off x="516048" y="2341243"/>
            <a:ext cx="5647618" cy="4123958"/>
          </a:xfrm>
          <a:prstGeom prst="rect">
            <a:avLst/>
          </a:prstGeom>
        </p:spPr>
      </p:pic>
      <p:pic>
        <p:nvPicPr>
          <p:cNvPr id="9" name="Picture 8">
            <a:extLst>
              <a:ext uri="{FF2B5EF4-FFF2-40B4-BE49-F238E27FC236}">
                <a16:creationId xmlns:a16="http://schemas.microsoft.com/office/drawing/2014/main" id="{CC6DBEBE-312B-4B5F-B897-6DB05072D558}"/>
              </a:ext>
            </a:extLst>
          </p:cNvPr>
          <p:cNvPicPr>
            <a:picLocks noChangeAspect="1"/>
          </p:cNvPicPr>
          <p:nvPr/>
        </p:nvPicPr>
        <p:blipFill>
          <a:blip r:embed="rId4"/>
          <a:stretch>
            <a:fillRect/>
          </a:stretch>
        </p:blipFill>
        <p:spPr>
          <a:xfrm>
            <a:off x="6363478" y="2497331"/>
            <a:ext cx="5312474" cy="3975067"/>
          </a:xfrm>
          <a:prstGeom prst="rect">
            <a:avLst/>
          </a:prstGeom>
        </p:spPr>
      </p:pic>
    </p:spTree>
    <p:extLst>
      <p:ext uri="{BB962C8B-B14F-4D97-AF65-F5344CB8AC3E}">
        <p14:creationId xmlns:p14="http://schemas.microsoft.com/office/powerpoint/2010/main" val="78270632"/>
      </p:ext>
    </p:extLst>
  </p:cSld>
  <p:clrMapOvr>
    <a:masterClrMapping/>
  </p:clrMapOvr>
  <p:transition spd="slow">
    <p:split orient="vert"/>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EB57630-F6C4-46AE-813B-49E2EC164B2D}"/>
              </a:ext>
            </a:extLst>
          </p:cNvPr>
          <p:cNvSpPr txBox="1">
            <a:spLocks noGrp="1"/>
          </p:cNvSpPr>
          <p:nvPr>
            <p:ph idx="1"/>
          </p:nvPr>
        </p:nvSpPr>
        <p:spPr>
          <a:xfrm>
            <a:off x="641945" y="416412"/>
            <a:ext cx="10908109" cy="5695450"/>
          </a:xfrm>
        </p:spPr>
        <p:txBody>
          <a:bodyPr>
            <a:normAutofit/>
          </a:bodyPr>
          <a:lstStyle/>
          <a:p>
            <a:pPr marL="0" indent="0">
              <a:buNone/>
            </a:pPr>
            <a:r>
              <a:rPr lang="en-US" dirty="0"/>
              <a:t>2. </a:t>
            </a:r>
            <a:r>
              <a:rPr lang="en-US" u="sng" dirty="0"/>
              <a:t>Joining of broken Impeller shaft</a:t>
            </a:r>
          </a:p>
          <a:p>
            <a:pPr marL="0" indent="0">
              <a:buNone/>
            </a:pPr>
            <a:endParaRPr lang="en-US" sz="1400" dirty="0"/>
          </a:p>
          <a:p>
            <a:pPr marL="0" indent="0" algn="just">
              <a:buNone/>
            </a:pPr>
            <a:r>
              <a:rPr lang="en-US" sz="2000" u="sng" dirty="0"/>
              <a:t>Machines Used:</a:t>
            </a:r>
            <a:r>
              <a:rPr lang="en-US" sz="2000" dirty="0"/>
              <a:t> Lathe Machine and Welding Machine </a:t>
            </a:r>
          </a:p>
          <a:p>
            <a:pPr marL="0" indent="0" algn="just">
              <a:buNone/>
            </a:pPr>
            <a:r>
              <a:rPr lang="en-US" sz="2000" u="sng" dirty="0"/>
              <a:t>Operations Performed</a:t>
            </a:r>
            <a:r>
              <a:rPr lang="en-US" sz="2000" dirty="0"/>
              <a:t>: Turning, Facing, Drilling, Welding, Grinding.</a:t>
            </a:r>
          </a:p>
          <a:p>
            <a:pPr marL="0" indent="0" algn="just">
              <a:buNone/>
            </a:pPr>
            <a:r>
              <a:rPr lang="en-US" sz="2000" u="sng" dirty="0"/>
              <a:t>Procedure</a:t>
            </a:r>
            <a:r>
              <a:rPr lang="en-US" sz="2000" dirty="0"/>
              <a:t>: </a:t>
            </a:r>
          </a:p>
          <a:p>
            <a:pPr marL="0" indent="0" algn="just">
              <a:buNone/>
            </a:pPr>
            <a:r>
              <a:rPr lang="en-US" sz="2000" dirty="0"/>
              <a:t>-	The face of the broken part is machined on the lathe machine. With the help of turning and facing the broken area is cleaned. Here cast-iron tool is used to complete the job. </a:t>
            </a:r>
          </a:p>
          <a:p>
            <a:pPr marL="0" indent="0" algn="just">
              <a:buNone/>
            </a:pPr>
            <a:r>
              <a:rPr lang="en-US" sz="2000" dirty="0"/>
              <a:t>-	Then taper turning is performed on both the broken ends. -With the help of drill a hole is drilled on both the broken ends. Then a rod of same diameter as that of hole is used to join the shaft. </a:t>
            </a:r>
          </a:p>
          <a:p>
            <a:pPr marL="0" indent="0" algn="just">
              <a:buNone/>
            </a:pPr>
            <a:r>
              <a:rPr lang="en-US" sz="2000" dirty="0"/>
              <a:t>-	Then the gap between both ends is filled with the help of welding, while keeping the shaft fixed in lathe machine. After every round of welding the is rotated for about one minute to make sure the shaft remains straight. The surplus material is then removed by the turning operation.</a:t>
            </a:r>
            <a:endParaRPr lang="en-IN" sz="2000" dirty="0"/>
          </a:p>
        </p:txBody>
      </p:sp>
      <p:sp>
        <p:nvSpPr>
          <p:cNvPr id="4" name="Slide Number Placeholder 3">
            <a:extLst>
              <a:ext uri="{FF2B5EF4-FFF2-40B4-BE49-F238E27FC236}">
                <a16:creationId xmlns:a16="http://schemas.microsoft.com/office/drawing/2014/main" id="{513D66E5-6281-4D05-B5DC-95EF09907731}"/>
              </a:ext>
            </a:extLst>
          </p:cNvPr>
          <p:cNvSpPr txBox="1"/>
          <p:nvPr/>
        </p:nvSpPr>
        <p:spPr>
          <a:xfrm>
            <a:off x="9448796" y="646520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a:solidFill>
                  <a:srgbClr val="898989"/>
                </a:solidFill>
                <a:uFillTx/>
                <a:latin typeface="Calibri"/>
              </a:rPr>
              <a:t>21</a:t>
            </a:r>
            <a:endParaRPr lang="en-US" sz="1600" b="1" i="0" u="none" strike="noStrike" kern="1200" cap="none" spc="0" baseline="0">
              <a:solidFill>
                <a:srgbClr val="898989"/>
              </a:solidFill>
              <a:uFillTx/>
              <a:latin typeface="Calibri"/>
            </a:endParaRPr>
          </a:p>
        </p:txBody>
      </p:sp>
      <p:pic>
        <p:nvPicPr>
          <p:cNvPr id="5" name="Picture 8">
            <a:extLst>
              <a:ext uri="{FF2B5EF4-FFF2-40B4-BE49-F238E27FC236}">
                <a16:creationId xmlns:a16="http://schemas.microsoft.com/office/drawing/2014/main" id="{E582C0C7-97B8-4259-964B-062542F3513B}"/>
              </a:ext>
            </a:extLst>
          </p:cNvPr>
          <p:cNvPicPr>
            <a:picLocks noChangeAspect="1"/>
          </p:cNvPicPr>
          <p:nvPr/>
        </p:nvPicPr>
        <p:blipFill>
          <a:blip r:embed="rId2"/>
          <a:stretch>
            <a:fillRect/>
          </a:stretch>
        </p:blipFill>
        <p:spPr>
          <a:xfrm>
            <a:off x="11370362" y="82826"/>
            <a:ext cx="1858618" cy="667173"/>
          </a:xfrm>
          <a:prstGeom prst="rect">
            <a:avLst/>
          </a:prstGeom>
          <a:noFill/>
          <a:ln cap="flat">
            <a:noFill/>
          </a:ln>
        </p:spPr>
      </p:pic>
    </p:spTree>
    <p:extLst>
      <p:ext uri="{BB962C8B-B14F-4D97-AF65-F5344CB8AC3E}">
        <p14:creationId xmlns:p14="http://schemas.microsoft.com/office/powerpoint/2010/main" val="1881451078"/>
      </p:ext>
    </p:extLst>
  </p:cSld>
  <p:clrMapOvr>
    <a:masterClrMapping/>
  </p:clrMapOvr>
  <p:transition spd="slow">
    <p:split orient="vert"/>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1789DB9-98E0-4047-B372-0F0AF6B0794E}"/>
              </a:ext>
            </a:extLst>
          </p:cNvPr>
          <p:cNvSpPr txBox="1"/>
          <p:nvPr/>
        </p:nvSpPr>
        <p:spPr>
          <a:xfrm>
            <a:off x="9448796" y="6492870"/>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1200" cap="none" spc="0" baseline="0">
                <a:solidFill>
                  <a:srgbClr val="898989"/>
                </a:solidFill>
                <a:uFillTx/>
                <a:latin typeface="Calibri"/>
              </a:rPr>
              <a:t>2</a:t>
            </a:r>
          </a:p>
        </p:txBody>
      </p:sp>
      <p:pic>
        <p:nvPicPr>
          <p:cNvPr id="10" name="Picture 2">
            <a:extLst>
              <a:ext uri="{FF2B5EF4-FFF2-40B4-BE49-F238E27FC236}">
                <a16:creationId xmlns:a16="http://schemas.microsoft.com/office/drawing/2014/main" id="{3AAA882A-6DC8-415D-8040-366789102FC6}"/>
              </a:ext>
            </a:extLst>
          </p:cNvPr>
          <p:cNvPicPr>
            <a:picLocks noChangeAspect="1"/>
          </p:cNvPicPr>
          <p:nvPr/>
        </p:nvPicPr>
        <p:blipFill rotWithShape="1">
          <a:blip r:embed="rId2"/>
          <a:srcRect r="61697"/>
          <a:stretch/>
        </p:blipFill>
        <p:spPr>
          <a:xfrm>
            <a:off x="11517635" y="62412"/>
            <a:ext cx="599720" cy="605433"/>
          </a:xfrm>
          <a:prstGeom prst="rect">
            <a:avLst/>
          </a:prstGeom>
          <a:noFill/>
          <a:ln cap="flat">
            <a:noFill/>
          </a:ln>
        </p:spPr>
      </p:pic>
      <p:sp>
        <p:nvSpPr>
          <p:cNvPr id="12" name="TextBox 11">
            <a:extLst>
              <a:ext uri="{FF2B5EF4-FFF2-40B4-BE49-F238E27FC236}">
                <a16:creationId xmlns:a16="http://schemas.microsoft.com/office/drawing/2014/main" id="{785DEEA1-284C-458E-8EA9-5B30747EF9BB}"/>
              </a:ext>
            </a:extLst>
          </p:cNvPr>
          <p:cNvSpPr txBox="1"/>
          <p:nvPr/>
        </p:nvSpPr>
        <p:spPr>
          <a:xfrm>
            <a:off x="1917357" y="944579"/>
            <a:ext cx="3559201" cy="646331"/>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300" baseline="0" dirty="0">
                <a:solidFill>
                  <a:srgbClr val="FFFFFF"/>
                </a:solidFill>
                <a:uFillTx/>
                <a:latin typeface="Calibri"/>
              </a:rPr>
              <a:t>  </a:t>
            </a:r>
            <a:r>
              <a:rPr lang="en-US" sz="3200" b="1" i="0" u="sng" strike="noStrike" kern="1200" cap="none" spc="300" baseline="0" dirty="0">
                <a:solidFill>
                  <a:schemeClr val="bg1"/>
                </a:solidFill>
                <a:uFillTx/>
                <a:latin typeface="Lucida Sans Unicode" pitchFamily="34"/>
                <a:cs typeface="Lucida Sans Unicode" pitchFamily="34"/>
              </a:rPr>
              <a:t>CONTENTS</a:t>
            </a:r>
            <a:endParaRPr lang="en-IN" sz="3600" b="1" i="0" u="sng" strike="noStrike" kern="1200" cap="none" spc="0" baseline="0" dirty="0">
              <a:solidFill>
                <a:schemeClr val="bg1"/>
              </a:solidFill>
              <a:uFillTx/>
              <a:latin typeface="Lucida Sans Unicode" pitchFamily="34"/>
              <a:cs typeface="Lucida Sans Unicode" pitchFamily="34"/>
            </a:endParaRPr>
          </a:p>
        </p:txBody>
      </p:sp>
      <p:sp>
        <p:nvSpPr>
          <p:cNvPr id="14" name="Rectangle: Rounded Corners 13">
            <a:extLst>
              <a:ext uri="{FF2B5EF4-FFF2-40B4-BE49-F238E27FC236}">
                <a16:creationId xmlns:a16="http://schemas.microsoft.com/office/drawing/2014/main" id="{718F5176-9544-4965-B81D-17EDC2D52688}"/>
              </a:ext>
            </a:extLst>
          </p:cNvPr>
          <p:cNvSpPr/>
          <p:nvPr/>
        </p:nvSpPr>
        <p:spPr>
          <a:xfrm>
            <a:off x="2136710" y="279918"/>
            <a:ext cx="8042987" cy="6212952"/>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marR="0" lvl="0" indent="-457200" algn="l" defTabSz="914400" rtl="0" fontAlgn="auto" hangingPunct="1">
              <a:lnSpc>
                <a:spcPct val="150000"/>
              </a:lnSpc>
              <a:spcBef>
                <a:spcPts val="500"/>
              </a:spcBef>
              <a:spcAft>
                <a:spcPts val="0"/>
              </a:spcAft>
              <a:buSzPct val="100000"/>
              <a:buFont typeface="Wingdings" pitchFamily="2"/>
              <a:buChar char="q"/>
              <a:tabLst/>
              <a:defRPr sz="1800" b="0" i="0" u="none" strike="noStrike" kern="0" cap="none" spc="0" baseline="0">
                <a:solidFill>
                  <a:srgbClr val="000000"/>
                </a:solidFill>
                <a:uFillTx/>
              </a:defRPr>
            </a:pPr>
            <a:endParaRPr lang="en-GB" sz="2400" b="1" i="0" u="none" strike="noStrike" kern="1200" cap="none" spc="0" baseline="0" dirty="0">
              <a:solidFill>
                <a:srgbClr val="000000"/>
              </a:solidFill>
              <a:uFillTx/>
              <a:latin typeface="Franklin Gothic Book"/>
            </a:endParaRPr>
          </a:p>
        </p:txBody>
      </p:sp>
      <p:sp>
        <p:nvSpPr>
          <p:cNvPr id="15" name="TextBox 14">
            <a:extLst>
              <a:ext uri="{FF2B5EF4-FFF2-40B4-BE49-F238E27FC236}">
                <a16:creationId xmlns:a16="http://schemas.microsoft.com/office/drawing/2014/main" id="{9D73250E-891C-4743-B698-5CE0F67BD91F}"/>
              </a:ext>
            </a:extLst>
          </p:cNvPr>
          <p:cNvSpPr txBox="1"/>
          <p:nvPr/>
        </p:nvSpPr>
        <p:spPr>
          <a:xfrm>
            <a:off x="4566087" y="365128"/>
            <a:ext cx="3702613" cy="5680016"/>
          </a:xfrm>
          <a:prstGeom prst="rect">
            <a:avLst/>
          </a:prstGeom>
          <a:noFill/>
        </p:spPr>
        <p:txBody>
          <a:bodyPr wrap="square">
            <a:spAutoFit/>
          </a:bodyPr>
          <a:lstStyle/>
          <a:p>
            <a:pPr marR="0" lvl="0" algn="ctr" defTabSz="914400" rtl="0" fontAlgn="auto" hangingPunct="1">
              <a:lnSpc>
                <a:spcPct val="150000"/>
              </a:lnSpc>
              <a:spcBef>
                <a:spcPts val="500"/>
              </a:spcBef>
              <a:spcAft>
                <a:spcPts val="0"/>
              </a:spcAft>
              <a:buSzPct val="100000"/>
              <a:tabLst/>
              <a:defRPr sz="1800" b="0" i="0" u="none" strike="noStrike" kern="0" cap="none" spc="0" baseline="0">
                <a:solidFill>
                  <a:srgbClr val="000000"/>
                </a:solidFill>
                <a:uFillTx/>
              </a:defRPr>
            </a:pPr>
            <a:r>
              <a:rPr lang="en-GB" sz="2800" b="1" u="sng" strike="noStrike" kern="1200" cap="none" spc="0" baseline="0" dirty="0">
                <a:solidFill>
                  <a:schemeClr val="tx1">
                    <a:lumMod val="95000"/>
                    <a:lumOff val="5000"/>
                  </a:schemeClr>
                </a:solidFill>
                <a:uFillTx/>
                <a:latin typeface="Franklin Gothic Book" pitchFamily="34"/>
                <a:cs typeface="Calibri Light" pitchFamily="34"/>
              </a:rPr>
              <a:t>Contents</a:t>
            </a:r>
          </a:p>
          <a:p>
            <a:pPr marL="457200" marR="0" lvl="0" indent="-457200" algn="l" defTabSz="914400" rtl="0" fontAlgn="auto" hangingPunct="1">
              <a:lnSpc>
                <a:spcPct val="150000"/>
              </a:lnSpc>
              <a:spcBef>
                <a:spcPts val="500"/>
              </a:spcBef>
              <a:spcAft>
                <a:spcPts val="0"/>
              </a:spcAft>
              <a:buSzPct val="100000"/>
              <a:buFont typeface="Wingdings" pitchFamily="2"/>
              <a:buChar char="q"/>
              <a:tabLst/>
              <a:defRPr sz="1800" b="0" i="0" u="none" strike="noStrike" kern="0" cap="none" spc="0" baseline="0">
                <a:solidFill>
                  <a:srgbClr val="000000"/>
                </a:solidFill>
                <a:uFillTx/>
              </a:defRPr>
            </a:pPr>
            <a:r>
              <a:rPr lang="en-GB" sz="2400" b="1" i="0" u="none" strike="noStrike" kern="1200" cap="none" spc="0" baseline="0" dirty="0">
                <a:solidFill>
                  <a:schemeClr val="tx1">
                    <a:lumMod val="95000"/>
                    <a:lumOff val="5000"/>
                  </a:schemeClr>
                </a:solidFill>
                <a:uFillTx/>
                <a:latin typeface="Franklin Gothic Book" pitchFamily="34"/>
                <a:cs typeface="Calibri Light" pitchFamily="34"/>
              </a:rPr>
              <a:t>Introduction</a:t>
            </a:r>
          </a:p>
          <a:p>
            <a:pPr marL="914400" lvl="1" indent="-457200">
              <a:lnSpc>
                <a:spcPct val="150000"/>
              </a:lnSpc>
              <a:spcBef>
                <a:spcPts val="500"/>
              </a:spcBef>
              <a:buSzPct val="100000"/>
              <a:buFont typeface="Wingdings" panose="05000000000000000000" pitchFamily="2" charset="2"/>
              <a:buChar char="Ø"/>
              <a:defRPr sz="1800" b="0" i="0" u="none" strike="noStrike" kern="0" cap="none" spc="0" baseline="0">
                <a:solidFill>
                  <a:srgbClr val="000000"/>
                </a:solidFill>
                <a:uFillTx/>
              </a:defRPr>
            </a:pPr>
            <a:r>
              <a:rPr lang="en-GB" b="1" dirty="0">
                <a:solidFill>
                  <a:schemeClr val="tx1">
                    <a:lumMod val="95000"/>
                    <a:lumOff val="5000"/>
                  </a:schemeClr>
                </a:solidFill>
                <a:latin typeface="Franklin Gothic Book" pitchFamily="34"/>
                <a:cs typeface="Calibri Light" pitchFamily="34"/>
              </a:rPr>
              <a:t>Company Profile</a:t>
            </a:r>
            <a:endParaRPr lang="en-GB" sz="2400" b="1" i="0" u="none" strike="noStrike" kern="1200" cap="none" spc="0" baseline="0" dirty="0">
              <a:solidFill>
                <a:schemeClr val="tx1">
                  <a:lumMod val="95000"/>
                  <a:lumOff val="5000"/>
                </a:schemeClr>
              </a:solidFill>
              <a:uFillTx/>
              <a:latin typeface="Franklin Gothic Book" pitchFamily="34"/>
              <a:cs typeface="Calibri Light" pitchFamily="34"/>
            </a:endParaRPr>
          </a:p>
          <a:p>
            <a:pPr marL="457200" indent="-457200">
              <a:lnSpc>
                <a:spcPct val="150000"/>
              </a:lnSpc>
              <a:spcBef>
                <a:spcPts val="500"/>
              </a:spcBef>
              <a:buSzPct val="100000"/>
              <a:buFont typeface="Wingdings" pitchFamily="2"/>
              <a:buChar char="q"/>
              <a:defRPr sz="1800" b="0" i="0" u="none" strike="noStrike" kern="0" cap="none" spc="0" baseline="0">
                <a:solidFill>
                  <a:srgbClr val="000000"/>
                </a:solidFill>
                <a:uFillTx/>
              </a:defRPr>
            </a:pPr>
            <a:r>
              <a:rPr lang="en-GB" sz="2400" b="1" i="0" u="none" strike="noStrike" kern="1200" cap="none" spc="0" baseline="0" dirty="0">
                <a:solidFill>
                  <a:schemeClr val="tx1">
                    <a:lumMod val="95000"/>
                    <a:lumOff val="5000"/>
                  </a:schemeClr>
                </a:solidFill>
                <a:uFillTx/>
                <a:latin typeface="Franklin Gothic Book" pitchFamily="34"/>
                <a:cs typeface="Calibri Light" pitchFamily="34"/>
              </a:rPr>
              <a:t> </a:t>
            </a:r>
            <a:r>
              <a:rPr lang="en-GB" sz="2400" b="1" dirty="0">
                <a:solidFill>
                  <a:schemeClr val="tx1">
                    <a:lumMod val="95000"/>
                    <a:lumOff val="5000"/>
                  </a:schemeClr>
                </a:solidFill>
                <a:latin typeface="Franklin Gothic Book" pitchFamily="34"/>
                <a:cs typeface="Calibri Light" pitchFamily="34"/>
              </a:rPr>
              <a:t>Vertical Turbine Pump</a:t>
            </a:r>
          </a:p>
          <a:p>
            <a:pPr marL="800100" lvl="1" indent="-342900">
              <a:lnSpc>
                <a:spcPct val="150000"/>
              </a:lnSpc>
              <a:spcBef>
                <a:spcPts val="500"/>
              </a:spcBef>
              <a:buSzPct val="100000"/>
              <a:buFont typeface="Wingdings" panose="05000000000000000000" pitchFamily="2" charset="2"/>
              <a:buChar char="Ø"/>
              <a:defRPr sz="1800" b="0" i="0" u="none" strike="noStrike" kern="0" cap="none" spc="0" baseline="0">
                <a:solidFill>
                  <a:srgbClr val="000000"/>
                </a:solidFill>
                <a:uFillTx/>
              </a:defRPr>
            </a:pPr>
            <a:r>
              <a:rPr lang="en-GB" b="1" dirty="0">
                <a:solidFill>
                  <a:schemeClr val="tx1">
                    <a:lumMod val="95000"/>
                    <a:lumOff val="5000"/>
                  </a:schemeClr>
                </a:solidFill>
                <a:latin typeface="Franklin Gothic Book" pitchFamily="34"/>
                <a:cs typeface="Calibri Light" pitchFamily="34"/>
              </a:rPr>
              <a:t>  Pump House</a:t>
            </a:r>
            <a:endParaRPr lang="en-GB" sz="2000" b="1" dirty="0">
              <a:solidFill>
                <a:schemeClr val="tx1">
                  <a:lumMod val="95000"/>
                  <a:lumOff val="5000"/>
                </a:schemeClr>
              </a:solidFill>
              <a:latin typeface="Franklin Gothic Book" pitchFamily="34"/>
              <a:cs typeface="Calibri Light" pitchFamily="34"/>
            </a:endParaRPr>
          </a:p>
          <a:p>
            <a:pPr marL="342900" marR="0" lvl="0" indent="-342900" algn="l" defTabSz="914400" rtl="0" fontAlgn="auto" hangingPunct="1">
              <a:lnSpc>
                <a:spcPct val="150000"/>
              </a:lnSpc>
              <a:spcBef>
                <a:spcPts val="500"/>
              </a:spcBef>
              <a:spcAft>
                <a:spcPts val="0"/>
              </a:spcAft>
              <a:buSzPct val="100000"/>
              <a:buFont typeface="Wingdings" panose="05000000000000000000" pitchFamily="2" charset="2"/>
              <a:buChar char="q"/>
              <a:tabLst/>
              <a:defRPr sz="1800" b="0" i="0" u="none" strike="noStrike" kern="0" cap="none" spc="0" baseline="0">
                <a:solidFill>
                  <a:srgbClr val="000000"/>
                </a:solidFill>
                <a:uFillTx/>
              </a:defRPr>
            </a:pPr>
            <a:r>
              <a:rPr lang="en-GB" sz="2400" b="1" dirty="0">
                <a:solidFill>
                  <a:schemeClr val="tx1">
                    <a:lumMod val="95000"/>
                    <a:lumOff val="5000"/>
                  </a:schemeClr>
                </a:solidFill>
                <a:latin typeface="Franklin Gothic Book" pitchFamily="34"/>
                <a:cs typeface="Calibri Light" pitchFamily="34"/>
              </a:rPr>
              <a:t>   Maintenance</a:t>
            </a:r>
          </a:p>
          <a:p>
            <a:pPr marL="800100" lvl="1" indent="-342900">
              <a:lnSpc>
                <a:spcPct val="150000"/>
              </a:lnSpc>
              <a:spcBef>
                <a:spcPts val="500"/>
              </a:spcBef>
              <a:buSzPct val="100000"/>
              <a:buFont typeface="Wingdings" panose="05000000000000000000" pitchFamily="2" charset="2"/>
              <a:buChar char="Ø"/>
              <a:defRPr sz="1800" b="0" i="0" u="none" strike="noStrike" kern="0" cap="none" spc="0" baseline="0">
                <a:solidFill>
                  <a:srgbClr val="000000"/>
                </a:solidFill>
                <a:uFillTx/>
              </a:defRPr>
            </a:pPr>
            <a:r>
              <a:rPr lang="en-GB" b="1" dirty="0">
                <a:solidFill>
                  <a:schemeClr val="tx1">
                    <a:lumMod val="95000"/>
                    <a:lumOff val="5000"/>
                  </a:schemeClr>
                </a:solidFill>
                <a:latin typeface="Franklin Gothic Book" pitchFamily="34"/>
                <a:cs typeface="Calibri Light" pitchFamily="34"/>
              </a:rPr>
              <a:t>  On-site </a:t>
            </a:r>
          </a:p>
          <a:p>
            <a:pPr marL="800100" lvl="1" indent="-342900">
              <a:lnSpc>
                <a:spcPct val="150000"/>
              </a:lnSpc>
              <a:spcBef>
                <a:spcPts val="500"/>
              </a:spcBef>
              <a:buSzPct val="100000"/>
              <a:buFont typeface="Wingdings" panose="05000000000000000000" pitchFamily="2" charset="2"/>
              <a:buChar char="Ø"/>
              <a:defRPr sz="1800" b="0" i="0" u="none" strike="noStrike" kern="0" cap="none" spc="0" baseline="0">
                <a:solidFill>
                  <a:srgbClr val="000000"/>
                </a:solidFill>
                <a:uFillTx/>
              </a:defRPr>
            </a:pPr>
            <a:r>
              <a:rPr lang="en-GB" b="1" i="0" u="none" strike="noStrike" kern="1200" cap="none" spc="0" baseline="0" dirty="0">
                <a:solidFill>
                  <a:schemeClr val="tx1">
                    <a:lumMod val="95000"/>
                    <a:lumOff val="5000"/>
                  </a:schemeClr>
                </a:solidFill>
                <a:uFillTx/>
                <a:latin typeface="Franklin Gothic Book" pitchFamily="34"/>
                <a:cs typeface="Calibri Light" pitchFamily="34"/>
              </a:rPr>
              <a:t>  Workshop</a:t>
            </a:r>
          </a:p>
          <a:p>
            <a:pPr marL="457200" marR="0" lvl="0" indent="-457200" algn="l" defTabSz="914400" rtl="0" fontAlgn="auto" hangingPunct="1">
              <a:lnSpc>
                <a:spcPct val="150000"/>
              </a:lnSpc>
              <a:spcBef>
                <a:spcPts val="500"/>
              </a:spcBef>
              <a:spcAft>
                <a:spcPts val="0"/>
              </a:spcAft>
              <a:buSzPct val="100000"/>
              <a:buFont typeface="Wingdings" pitchFamily="2"/>
              <a:buChar char="q"/>
              <a:tabLst/>
              <a:defRPr sz="1800" b="0" i="0" u="none" strike="noStrike" kern="0" cap="none" spc="0" baseline="0">
                <a:solidFill>
                  <a:srgbClr val="000000"/>
                </a:solidFill>
                <a:uFillTx/>
              </a:defRPr>
            </a:pPr>
            <a:r>
              <a:rPr lang="en-GB" sz="2400" b="1" i="0" u="none" strike="noStrike" kern="1200" cap="none" spc="0" baseline="0" dirty="0">
                <a:solidFill>
                  <a:schemeClr val="tx1">
                    <a:lumMod val="95000"/>
                    <a:lumOff val="5000"/>
                  </a:schemeClr>
                </a:solidFill>
                <a:uFillTx/>
                <a:latin typeface="Franklin Gothic Book" pitchFamily="34"/>
                <a:cs typeface="Calibri Light" pitchFamily="34"/>
              </a:rPr>
              <a:t> </a:t>
            </a:r>
            <a:r>
              <a:rPr lang="en-GB" sz="2400" b="1" dirty="0">
                <a:solidFill>
                  <a:schemeClr val="tx1">
                    <a:lumMod val="95000"/>
                    <a:lumOff val="5000"/>
                  </a:schemeClr>
                </a:solidFill>
                <a:latin typeface="Franklin Gothic Book" pitchFamily="34"/>
                <a:cs typeface="Calibri Light" pitchFamily="34"/>
              </a:rPr>
              <a:t>Troubleshooting </a:t>
            </a:r>
          </a:p>
          <a:p>
            <a:pPr marL="457200" marR="0" lvl="0" indent="-457200" algn="l" defTabSz="914400" rtl="0" fontAlgn="auto" hangingPunct="1">
              <a:lnSpc>
                <a:spcPct val="150000"/>
              </a:lnSpc>
              <a:spcBef>
                <a:spcPts val="500"/>
              </a:spcBef>
              <a:spcAft>
                <a:spcPts val="0"/>
              </a:spcAft>
              <a:buSzPct val="100000"/>
              <a:buFont typeface="Wingdings" pitchFamily="2"/>
              <a:buChar char="q"/>
              <a:tabLst/>
              <a:defRPr sz="1800" b="0" i="0" u="none" strike="noStrike" kern="0" cap="none" spc="0" baseline="0">
                <a:solidFill>
                  <a:srgbClr val="000000"/>
                </a:solidFill>
                <a:uFillTx/>
              </a:defRPr>
            </a:pPr>
            <a:r>
              <a:rPr lang="en-GB" sz="2400" b="1" i="0" u="none" strike="noStrike" kern="1200" cap="none" spc="0" baseline="0" dirty="0">
                <a:solidFill>
                  <a:schemeClr val="tx1">
                    <a:lumMod val="95000"/>
                    <a:lumOff val="5000"/>
                  </a:schemeClr>
                </a:solidFill>
                <a:uFillTx/>
                <a:latin typeface="Franklin Gothic Book" pitchFamily="34"/>
                <a:cs typeface="Calibri Light" pitchFamily="34"/>
              </a:rPr>
              <a:t>Learnings Derived</a:t>
            </a:r>
            <a:endParaRPr lang="en-GB" sz="2400" b="1" i="0" u="none" strike="noStrike" kern="1200" cap="none" spc="0" baseline="0" dirty="0">
              <a:solidFill>
                <a:schemeClr val="tx1">
                  <a:lumMod val="95000"/>
                  <a:lumOff val="5000"/>
                </a:schemeClr>
              </a:solidFill>
              <a:uFillTx/>
              <a:latin typeface="Franklin Gothic Book"/>
            </a:endParaRPr>
          </a:p>
        </p:txBody>
      </p:sp>
    </p:spTree>
    <p:extLst>
      <p:ext uri="{BB962C8B-B14F-4D97-AF65-F5344CB8AC3E}">
        <p14:creationId xmlns:p14="http://schemas.microsoft.com/office/powerpoint/2010/main" val="15839977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EB57630-F6C4-46AE-813B-49E2EC164B2D}"/>
              </a:ext>
            </a:extLst>
          </p:cNvPr>
          <p:cNvSpPr txBox="1">
            <a:spLocks noGrp="1"/>
          </p:cNvSpPr>
          <p:nvPr>
            <p:ph idx="1"/>
          </p:nvPr>
        </p:nvSpPr>
        <p:spPr>
          <a:xfrm>
            <a:off x="321365" y="1045030"/>
            <a:ext cx="11227908" cy="5602736"/>
          </a:xfrm>
        </p:spPr>
        <p:txBody>
          <a:bodyPr/>
          <a:lstStyle/>
          <a:p>
            <a:pPr marL="0" lvl="0" indent="0">
              <a:buNone/>
            </a:pPr>
            <a:r>
              <a:rPr lang="en-IN" sz="3200" dirty="0"/>
              <a:t> </a:t>
            </a:r>
          </a:p>
        </p:txBody>
      </p:sp>
      <p:sp>
        <p:nvSpPr>
          <p:cNvPr id="4" name="Slide Number Placeholder 3">
            <a:extLst>
              <a:ext uri="{FF2B5EF4-FFF2-40B4-BE49-F238E27FC236}">
                <a16:creationId xmlns:a16="http://schemas.microsoft.com/office/drawing/2014/main" id="{513D66E5-6281-4D05-B5DC-95EF09907731}"/>
              </a:ext>
            </a:extLst>
          </p:cNvPr>
          <p:cNvSpPr txBox="1"/>
          <p:nvPr/>
        </p:nvSpPr>
        <p:spPr>
          <a:xfrm>
            <a:off x="9448796" y="646520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a:solidFill>
                  <a:srgbClr val="898989"/>
                </a:solidFill>
                <a:uFillTx/>
                <a:latin typeface="Calibri"/>
              </a:rPr>
              <a:t>21</a:t>
            </a:r>
            <a:endParaRPr lang="en-US" sz="1600" b="1" i="0" u="none" strike="noStrike" kern="1200" cap="none" spc="0" baseline="0">
              <a:solidFill>
                <a:srgbClr val="898989"/>
              </a:solidFill>
              <a:uFillTx/>
              <a:latin typeface="Calibri"/>
            </a:endParaRPr>
          </a:p>
        </p:txBody>
      </p:sp>
      <p:pic>
        <p:nvPicPr>
          <p:cNvPr id="5" name="Picture 8">
            <a:extLst>
              <a:ext uri="{FF2B5EF4-FFF2-40B4-BE49-F238E27FC236}">
                <a16:creationId xmlns:a16="http://schemas.microsoft.com/office/drawing/2014/main" id="{E582C0C7-97B8-4259-964B-062542F3513B}"/>
              </a:ext>
            </a:extLst>
          </p:cNvPr>
          <p:cNvPicPr>
            <a:picLocks noChangeAspect="1"/>
          </p:cNvPicPr>
          <p:nvPr/>
        </p:nvPicPr>
        <p:blipFill>
          <a:blip r:embed="rId2"/>
          <a:stretch>
            <a:fillRect/>
          </a:stretch>
        </p:blipFill>
        <p:spPr>
          <a:xfrm>
            <a:off x="11370362" y="82826"/>
            <a:ext cx="1858618" cy="667173"/>
          </a:xfrm>
          <a:prstGeom prst="rect">
            <a:avLst/>
          </a:prstGeom>
          <a:noFill/>
          <a:ln cap="flat">
            <a:noFill/>
          </a:ln>
        </p:spPr>
      </p:pic>
      <p:pic>
        <p:nvPicPr>
          <p:cNvPr id="8" name="Picture 7">
            <a:extLst>
              <a:ext uri="{FF2B5EF4-FFF2-40B4-BE49-F238E27FC236}">
                <a16:creationId xmlns:a16="http://schemas.microsoft.com/office/drawing/2014/main" id="{41E54A77-9327-4642-86E6-22CECA866080}"/>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6300"/>
                    </a14:imgEffect>
                    <a14:imgEffect>
                      <a14:brightnessContrast bright="4000" contrast="8000"/>
                    </a14:imgEffect>
                  </a14:imgLayer>
                </a14:imgProps>
              </a:ext>
              <a:ext uri="{28A0092B-C50C-407E-A947-70E740481C1C}">
                <a14:useLocalDpi xmlns:a14="http://schemas.microsoft.com/office/drawing/2010/main" val="0"/>
              </a:ext>
            </a:extLst>
          </a:blip>
          <a:srcRect t="4161" b="2946"/>
          <a:stretch/>
        </p:blipFill>
        <p:spPr>
          <a:xfrm>
            <a:off x="3496660" y="591731"/>
            <a:ext cx="5357540" cy="6147161"/>
          </a:xfrm>
          <a:prstGeom prst="rect">
            <a:avLst/>
          </a:prstGeom>
        </p:spPr>
      </p:pic>
      <p:sp>
        <p:nvSpPr>
          <p:cNvPr id="9" name="Title 1">
            <a:extLst>
              <a:ext uri="{FF2B5EF4-FFF2-40B4-BE49-F238E27FC236}">
                <a16:creationId xmlns:a16="http://schemas.microsoft.com/office/drawing/2014/main" id="{A6809952-EBD9-4DDC-93E0-0274408A2DC9}"/>
              </a:ext>
            </a:extLst>
          </p:cNvPr>
          <p:cNvSpPr txBox="1"/>
          <p:nvPr/>
        </p:nvSpPr>
        <p:spPr>
          <a:xfrm>
            <a:off x="160944" y="591731"/>
            <a:ext cx="4956488" cy="45719"/>
          </a:xfrm>
          <a:prstGeom prst="rect">
            <a:avLst/>
          </a:prstGeom>
          <a:gradFill>
            <a:gsLst>
              <a:gs pos="0">
                <a:srgbClr val="B1CBE9"/>
              </a:gs>
              <a:gs pos="100000">
                <a:srgbClr val="A3C1E5"/>
              </a:gs>
            </a:gsLst>
            <a:lin ang="5400000"/>
          </a:gradFill>
          <a:ln w="6345" cap="flat">
            <a:solidFill>
              <a:srgbClr val="5B9BD5"/>
            </a:solidFill>
            <a:prstDash val="solid"/>
            <a:miter/>
          </a:ln>
        </p:spPr>
        <p:txBody>
          <a:bodyPr vert="horz" wrap="square" lIns="91440" tIns="45720" rIns="91440" bIns="45720" anchor="b" anchorCtr="0" compatLnSpc="1">
            <a:noAutofit/>
          </a:bodyPr>
          <a:lstStyle/>
          <a:p>
            <a:pPr marL="0" lvl="0" indent="0">
              <a:buNone/>
            </a:pPr>
            <a:r>
              <a:rPr lang="en-US" sz="2800" dirty="0"/>
              <a:t>Joining of broken Impeller shaft </a:t>
            </a:r>
            <a:endParaRPr lang="en-IN" sz="2800" b="1" i="1" dirty="0">
              <a:cs typeface="Arial" pitchFamily="34"/>
            </a:endParaRPr>
          </a:p>
        </p:txBody>
      </p:sp>
    </p:spTree>
    <p:extLst>
      <p:ext uri="{BB962C8B-B14F-4D97-AF65-F5344CB8AC3E}">
        <p14:creationId xmlns:p14="http://schemas.microsoft.com/office/powerpoint/2010/main" val="2318883425"/>
      </p:ext>
    </p:extLst>
  </p:cSld>
  <p:clrMapOvr>
    <a:masterClrMapping/>
  </p:clrMapOvr>
  <p:transition spd="slow">
    <p:split orient="vert"/>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EB57630-F6C4-46AE-813B-49E2EC164B2D}"/>
              </a:ext>
            </a:extLst>
          </p:cNvPr>
          <p:cNvSpPr txBox="1">
            <a:spLocks noGrp="1"/>
          </p:cNvSpPr>
          <p:nvPr>
            <p:ph idx="1"/>
          </p:nvPr>
        </p:nvSpPr>
        <p:spPr>
          <a:xfrm>
            <a:off x="623546" y="276453"/>
            <a:ext cx="10458930" cy="6080331"/>
          </a:xfrm>
        </p:spPr>
        <p:txBody>
          <a:bodyPr>
            <a:normAutofit fontScale="92500" lnSpcReduction="20000"/>
          </a:bodyPr>
          <a:lstStyle/>
          <a:p>
            <a:pPr marL="0" marR="0" lvl="0" indent="0" algn="just">
              <a:lnSpc>
                <a:spcPct val="115000"/>
              </a:lnSpc>
              <a:spcBef>
                <a:spcPts val="0"/>
              </a:spcBef>
              <a:spcAft>
                <a:spcPts val="800"/>
              </a:spcAft>
              <a:buNone/>
            </a:pPr>
            <a:r>
              <a:rPr lang="en-IN" sz="3000" dirty="0"/>
              <a:t>3. </a:t>
            </a:r>
            <a:r>
              <a:rPr lang="en-IN" sz="3000" u="sng" dirty="0"/>
              <a:t>Machining of Coupling And Retainer Bushes</a:t>
            </a:r>
          </a:p>
          <a:p>
            <a:pPr marL="0" marR="0" lvl="0" indent="0" algn="just">
              <a:lnSpc>
                <a:spcPct val="115000"/>
              </a:lnSpc>
              <a:spcBef>
                <a:spcPts val="0"/>
              </a:spcBef>
              <a:spcAft>
                <a:spcPts val="800"/>
              </a:spcAft>
              <a:buNone/>
            </a:pPr>
            <a:endParaRPr lang="en-US" sz="1200" u="sng" dirty="0"/>
          </a:p>
          <a:p>
            <a:pPr marL="457200" marR="0" algn="just">
              <a:lnSpc>
                <a:spcPct val="115000"/>
              </a:lnSpc>
              <a:spcBef>
                <a:spcPts val="0"/>
              </a:spcBef>
              <a:spcAft>
                <a:spcPts val="800"/>
              </a:spcAft>
            </a:pPr>
            <a:r>
              <a:rPr lang="en-IN" sz="2400" dirty="0"/>
              <a:t>Machines Used: Lathe Machine</a:t>
            </a:r>
            <a:endParaRPr lang="en-US" sz="2400" dirty="0"/>
          </a:p>
          <a:p>
            <a:pPr marL="0" marR="0" indent="457200" algn="just">
              <a:lnSpc>
                <a:spcPct val="115000"/>
              </a:lnSpc>
              <a:spcBef>
                <a:spcPts val="0"/>
              </a:spcBef>
              <a:spcAft>
                <a:spcPts val="800"/>
              </a:spcAft>
            </a:pPr>
            <a:r>
              <a:rPr lang="en-IN" sz="2400" dirty="0"/>
              <a:t>Operations Performed: Turning, Facing, Boring, Grinding.</a:t>
            </a:r>
            <a:endParaRPr lang="en-US" sz="2400" dirty="0"/>
          </a:p>
          <a:p>
            <a:pPr marL="0" marR="0" indent="457200" algn="just">
              <a:lnSpc>
                <a:spcPct val="115000"/>
              </a:lnSpc>
              <a:spcBef>
                <a:spcPts val="0"/>
              </a:spcBef>
              <a:spcAft>
                <a:spcPts val="800"/>
              </a:spcAft>
            </a:pPr>
            <a:r>
              <a:rPr lang="en-IN" sz="2400" dirty="0"/>
              <a:t>Procedure:</a:t>
            </a:r>
            <a:endParaRPr lang="en-US" sz="2400" dirty="0"/>
          </a:p>
          <a:p>
            <a:pPr marL="457200" marR="0" indent="457200" algn="just">
              <a:lnSpc>
                <a:spcPct val="115000"/>
              </a:lnSpc>
              <a:spcBef>
                <a:spcPts val="0"/>
              </a:spcBef>
              <a:spcAft>
                <a:spcPts val="800"/>
              </a:spcAft>
            </a:pPr>
            <a:r>
              <a:rPr lang="en-IN" sz="2400" dirty="0"/>
              <a:t>-The couplings and retainer bushes that are to be replaced are removed. Then the required dimensions fir the new coupling and retainers are noted.</a:t>
            </a:r>
            <a:endParaRPr lang="en-US" sz="2400" dirty="0"/>
          </a:p>
          <a:p>
            <a:pPr marL="0" marR="0" indent="457200" algn="just">
              <a:lnSpc>
                <a:spcPct val="115000"/>
              </a:lnSpc>
              <a:spcBef>
                <a:spcPts val="0"/>
              </a:spcBef>
              <a:spcAft>
                <a:spcPts val="800"/>
              </a:spcAft>
            </a:pPr>
            <a:r>
              <a:rPr lang="en-IN" sz="2400" dirty="0"/>
              <a:t>Coupling Size: 55 I.D.x65 O.D.x210 Length mm</a:t>
            </a:r>
            <a:endParaRPr lang="en-US" sz="2400" dirty="0"/>
          </a:p>
          <a:p>
            <a:pPr marL="0" marR="0" indent="457200" algn="just">
              <a:lnSpc>
                <a:spcPct val="115000"/>
              </a:lnSpc>
              <a:spcBef>
                <a:spcPts val="0"/>
              </a:spcBef>
              <a:spcAft>
                <a:spcPts val="800"/>
              </a:spcAft>
            </a:pPr>
            <a:r>
              <a:rPr lang="en-IN" sz="2400" dirty="0"/>
              <a:t>Retainer size:  45 I.D.x55 O.D.x180 Length mm</a:t>
            </a:r>
            <a:endParaRPr lang="en-US" sz="2400" dirty="0"/>
          </a:p>
          <a:p>
            <a:pPr marL="0" marR="0" indent="457200" algn="just">
              <a:lnSpc>
                <a:spcPct val="115000"/>
              </a:lnSpc>
              <a:spcBef>
                <a:spcPts val="0"/>
              </a:spcBef>
              <a:spcAft>
                <a:spcPts val="800"/>
              </a:spcAft>
            </a:pPr>
            <a:r>
              <a:rPr lang="en-IN" sz="2400" dirty="0"/>
              <a:t>Coupling is made of Stainless Steel and retainer is made of Cast-iron,</a:t>
            </a:r>
            <a:endParaRPr lang="en-US" sz="2400" dirty="0"/>
          </a:p>
          <a:p>
            <a:pPr marL="457200" marR="0" indent="457200" algn="just">
              <a:lnSpc>
                <a:spcPct val="115000"/>
              </a:lnSpc>
              <a:spcBef>
                <a:spcPts val="0"/>
              </a:spcBef>
              <a:spcAft>
                <a:spcPts val="800"/>
              </a:spcAft>
            </a:pPr>
            <a:r>
              <a:rPr lang="en-IN" sz="2400" dirty="0"/>
              <a:t>-The required number of pieces are moulded with a tolerance of 10mm.</a:t>
            </a:r>
            <a:endParaRPr lang="en-US" sz="2400" dirty="0"/>
          </a:p>
          <a:p>
            <a:pPr marL="457200" marR="0" indent="457200" algn="just">
              <a:lnSpc>
                <a:spcPct val="115000"/>
              </a:lnSpc>
              <a:spcBef>
                <a:spcPts val="0"/>
              </a:spcBef>
              <a:spcAft>
                <a:spcPts val="800"/>
              </a:spcAft>
            </a:pPr>
            <a:r>
              <a:rPr lang="en-IN" sz="2400" dirty="0"/>
              <a:t>-After moulding, the surplus material is removed by facing, turning and boring operation on lathe machine. The feed rate for the coupling is kept low while for the retainers, it is performed on high speed.</a:t>
            </a:r>
            <a:endParaRPr lang="en-US" sz="2400" dirty="0"/>
          </a:p>
          <a:p>
            <a:pPr marL="457200" marR="0" indent="457200" algn="just">
              <a:lnSpc>
                <a:spcPct val="115000"/>
              </a:lnSpc>
              <a:spcBef>
                <a:spcPts val="0"/>
              </a:spcBef>
              <a:spcAft>
                <a:spcPts val="800"/>
              </a:spcAft>
            </a:pPr>
            <a:r>
              <a:rPr lang="en-IN" sz="2400" dirty="0"/>
              <a:t>-Then threading is done on coupling on the inner surface.</a:t>
            </a:r>
            <a:endParaRPr lang="en-US" sz="2400" dirty="0"/>
          </a:p>
          <a:p>
            <a:pPr marL="0" lvl="0" indent="0">
              <a:buNone/>
            </a:pPr>
            <a:endParaRPr lang="en-IN" sz="3200" dirty="0"/>
          </a:p>
        </p:txBody>
      </p:sp>
      <p:sp>
        <p:nvSpPr>
          <p:cNvPr id="4" name="Slide Number Placeholder 3">
            <a:extLst>
              <a:ext uri="{FF2B5EF4-FFF2-40B4-BE49-F238E27FC236}">
                <a16:creationId xmlns:a16="http://schemas.microsoft.com/office/drawing/2014/main" id="{513D66E5-6281-4D05-B5DC-95EF09907731}"/>
              </a:ext>
            </a:extLst>
          </p:cNvPr>
          <p:cNvSpPr txBox="1"/>
          <p:nvPr/>
        </p:nvSpPr>
        <p:spPr>
          <a:xfrm>
            <a:off x="9448796" y="646520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a:solidFill>
                  <a:srgbClr val="898989"/>
                </a:solidFill>
                <a:uFillTx/>
                <a:latin typeface="Calibri"/>
              </a:rPr>
              <a:t>21</a:t>
            </a:r>
            <a:endParaRPr lang="en-US" sz="1600" b="1" i="0" u="none" strike="noStrike" kern="1200" cap="none" spc="0" baseline="0">
              <a:solidFill>
                <a:srgbClr val="898989"/>
              </a:solidFill>
              <a:uFillTx/>
              <a:latin typeface="Calibri"/>
            </a:endParaRPr>
          </a:p>
        </p:txBody>
      </p:sp>
      <p:pic>
        <p:nvPicPr>
          <p:cNvPr id="5" name="Picture 8">
            <a:extLst>
              <a:ext uri="{FF2B5EF4-FFF2-40B4-BE49-F238E27FC236}">
                <a16:creationId xmlns:a16="http://schemas.microsoft.com/office/drawing/2014/main" id="{E582C0C7-97B8-4259-964B-062542F3513B}"/>
              </a:ext>
            </a:extLst>
          </p:cNvPr>
          <p:cNvPicPr>
            <a:picLocks noChangeAspect="1"/>
          </p:cNvPicPr>
          <p:nvPr/>
        </p:nvPicPr>
        <p:blipFill>
          <a:blip r:embed="rId2"/>
          <a:stretch>
            <a:fillRect/>
          </a:stretch>
        </p:blipFill>
        <p:spPr>
          <a:xfrm>
            <a:off x="11370362" y="82826"/>
            <a:ext cx="1858618" cy="667173"/>
          </a:xfrm>
          <a:prstGeom prst="rect">
            <a:avLst/>
          </a:prstGeom>
          <a:noFill/>
          <a:ln cap="flat">
            <a:noFill/>
          </a:ln>
        </p:spPr>
      </p:pic>
    </p:spTree>
    <p:extLst>
      <p:ext uri="{BB962C8B-B14F-4D97-AF65-F5344CB8AC3E}">
        <p14:creationId xmlns:p14="http://schemas.microsoft.com/office/powerpoint/2010/main" val="3043694631"/>
      </p:ext>
    </p:extLst>
  </p:cSld>
  <p:clrMapOvr>
    <a:masterClrMapping/>
  </p:clrMapOvr>
  <p:transition spd="slow">
    <p:split orient="vert"/>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EB57630-F6C4-46AE-813B-49E2EC164B2D}"/>
              </a:ext>
            </a:extLst>
          </p:cNvPr>
          <p:cNvSpPr txBox="1">
            <a:spLocks noGrp="1"/>
          </p:cNvSpPr>
          <p:nvPr>
            <p:ph idx="1"/>
          </p:nvPr>
        </p:nvSpPr>
        <p:spPr>
          <a:xfrm>
            <a:off x="535752" y="316811"/>
            <a:ext cx="10604999" cy="3613454"/>
          </a:xfrm>
        </p:spPr>
        <p:txBody>
          <a:bodyPr/>
          <a:lstStyle/>
          <a:p>
            <a:pPr marL="0" marR="0" lvl="0" indent="0" algn="just">
              <a:lnSpc>
                <a:spcPct val="115000"/>
              </a:lnSpc>
              <a:spcBef>
                <a:spcPts val="0"/>
              </a:spcBef>
              <a:spcAft>
                <a:spcPts val="800"/>
              </a:spcAft>
              <a:buNone/>
            </a:pPr>
            <a:r>
              <a:rPr lang="en-IN" u="sng" dirty="0"/>
              <a:t>4. Cleaning Of Bearing Chamber and Replacing Bearings</a:t>
            </a:r>
          </a:p>
          <a:p>
            <a:pPr marL="0" marR="0" lvl="0" indent="0" algn="just">
              <a:lnSpc>
                <a:spcPct val="115000"/>
              </a:lnSpc>
              <a:spcBef>
                <a:spcPts val="0"/>
              </a:spcBef>
              <a:spcAft>
                <a:spcPts val="800"/>
              </a:spcAft>
              <a:buNone/>
            </a:pPr>
            <a:endParaRPr lang="en-US" sz="2000" u="sng" dirty="0"/>
          </a:p>
          <a:p>
            <a:pPr algn="just"/>
            <a:r>
              <a:rPr lang="en-IN" sz="2400" dirty="0"/>
              <a:t>        </a:t>
            </a:r>
            <a:r>
              <a:rPr lang="en-IN" sz="2000" dirty="0"/>
              <a:t>The bearing chamber is cleaned with diesel and dry clothes. One must make sure that no residue or sand particles goes in bearing chamber since it can damage bearings. </a:t>
            </a:r>
          </a:p>
          <a:p>
            <a:pPr algn="just"/>
            <a:r>
              <a:rPr lang="en-IN" sz="2000" dirty="0"/>
              <a:t>       Then the ball bearing and the Spherical roller thrust bearing are removed and replaced with new ones.</a:t>
            </a:r>
          </a:p>
          <a:p>
            <a:r>
              <a:rPr lang="en-IN" sz="2000" dirty="0"/>
              <a:t>        Bearings Used : Ball Bearing No. 6020</a:t>
            </a:r>
          </a:p>
          <a:p>
            <a:pPr marL="0" indent="0">
              <a:buNone/>
            </a:pPr>
            <a:r>
              <a:rPr lang="en-IN" sz="2000" dirty="0"/>
              <a:t>                                         Spherical Roller Thrust Bearing No. 29418</a:t>
            </a:r>
            <a:endParaRPr lang="en-US" sz="2000" dirty="0"/>
          </a:p>
          <a:p>
            <a:endParaRPr lang="en-IN" sz="2000" dirty="0"/>
          </a:p>
          <a:p>
            <a:endParaRPr lang="en-IN" sz="2400" dirty="0"/>
          </a:p>
        </p:txBody>
      </p:sp>
      <p:sp>
        <p:nvSpPr>
          <p:cNvPr id="4" name="Slide Number Placeholder 3">
            <a:extLst>
              <a:ext uri="{FF2B5EF4-FFF2-40B4-BE49-F238E27FC236}">
                <a16:creationId xmlns:a16="http://schemas.microsoft.com/office/drawing/2014/main" id="{513D66E5-6281-4D05-B5DC-95EF09907731}"/>
              </a:ext>
            </a:extLst>
          </p:cNvPr>
          <p:cNvSpPr txBox="1"/>
          <p:nvPr/>
        </p:nvSpPr>
        <p:spPr>
          <a:xfrm>
            <a:off x="9448796" y="646520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a:solidFill>
                  <a:srgbClr val="898989"/>
                </a:solidFill>
                <a:uFillTx/>
                <a:latin typeface="Calibri"/>
              </a:rPr>
              <a:t>21</a:t>
            </a:r>
            <a:endParaRPr lang="en-US" sz="1600" b="1" i="0" u="none" strike="noStrike" kern="1200" cap="none" spc="0" baseline="0">
              <a:solidFill>
                <a:srgbClr val="898989"/>
              </a:solidFill>
              <a:uFillTx/>
              <a:latin typeface="Calibri"/>
            </a:endParaRPr>
          </a:p>
        </p:txBody>
      </p:sp>
      <p:pic>
        <p:nvPicPr>
          <p:cNvPr id="5" name="Picture 8">
            <a:extLst>
              <a:ext uri="{FF2B5EF4-FFF2-40B4-BE49-F238E27FC236}">
                <a16:creationId xmlns:a16="http://schemas.microsoft.com/office/drawing/2014/main" id="{E582C0C7-97B8-4259-964B-062542F3513B}"/>
              </a:ext>
            </a:extLst>
          </p:cNvPr>
          <p:cNvPicPr>
            <a:picLocks noChangeAspect="1"/>
          </p:cNvPicPr>
          <p:nvPr/>
        </p:nvPicPr>
        <p:blipFill>
          <a:blip r:embed="rId2"/>
          <a:stretch>
            <a:fillRect/>
          </a:stretch>
        </p:blipFill>
        <p:spPr>
          <a:xfrm>
            <a:off x="11370362" y="82826"/>
            <a:ext cx="1858618" cy="667173"/>
          </a:xfrm>
          <a:prstGeom prst="rect">
            <a:avLst/>
          </a:prstGeom>
          <a:noFill/>
          <a:ln cap="flat">
            <a:noFill/>
          </a:ln>
        </p:spPr>
      </p:pic>
      <p:pic>
        <p:nvPicPr>
          <p:cNvPr id="7" name="Picture 6">
            <a:extLst>
              <a:ext uri="{FF2B5EF4-FFF2-40B4-BE49-F238E27FC236}">
                <a16:creationId xmlns:a16="http://schemas.microsoft.com/office/drawing/2014/main" id="{E653DD87-8933-4AC5-8E8E-961A89CDA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0197" y="3861476"/>
            <a:ext cx="1760071" cy="2273962"/>
          </a:xfrm>
          <a:prstGeom prst="rect">
            <a:avLst/>
          </a:prstGeom>
        </p:spPr>
      </p:pic>
      <p:pic>
        <p:nvPicPr>
          <p:cNvPr id="8" name="Picture 7">
            <a:extLst>
              <a:ext uri="{FF2B5EF4-FFF2-40B4-BE49-F238E27FC236}">
                <a16:creationId xmlns:a16="http://schemas.microsoft.com/office/drawing/2014/main" id="{9B9EF368-4B59-4B05-B71E-4558D94F42B5}"/>
              </a:ext>
            </a:extLst>
          </p:cNvPr>
          <p:cNvPicPr>
            <a:picLocks noChangeAspect="1"/>
          </p:cNvPicPr>
          <p:nvPr/>
        </p:nvPicPr>
        <p:blipFill rotWithShape="1">
          <a:blip r:embed="rId4"/>
          <a:srcRect l="16071" t="13440" r="65622" b="44497"/>
          <a:stretch/>
        </p:blipFill>
        <p:spPr>
          <a:xfrm>
            <a:off x="3577389" y="3861476"/>
            <a:ext cx="1927671" cy="2210395"/>
          </a:xfrm>
          <a:prstGeom prst="rect">
            <a:avLst/>
          </a:prstGeom>
        </p:spPr>
      </p:pic>
    </p:spTree>
    <p:extLst>
      <p:ext uri="{BB962C8B-B14F-4D97-AF65-F5344CB8AC3E}">
        <p14:creationId xmlns:p14="http://schemas.microsoft.com/office/powerpoint/2010/main" val="3766524382"/>
      </p:ext>
    </p:extLst>
  </p:cSld>
  <p:clrMapOvr>
    <a:masterClrMapping/>
  </p:clrMapOvr>
  <p:transition spd="slow">
    <p:split orient="vert"/>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EB57630-F6C4-46AE-813B-49E2EC164B2D}"/>
              </a:ext>
            </a:extLst>
          </p:cNvPr>
          <p:cNvSpPr txBox="1">
            <a:spLocks noGrp="1"/>
          </p:cNvSpPr>
          <p:nvPr>
            <p:ph idx="1"/>
          </p:nvPr>
        </p:nvSpPr>
        <p:spPr>
          <a:xfrm>
            <a:off x="694590" y="946500"/>
            <a:ext cx="10007622" cy="5322201"/>
          </a:xfrm>
        </p:spPr>
        <p:txBody>
          <a:bodyPr>
            <a:normAutofit/>
          </a:bodyPr>
          <a:lstStyle/>
          <a:p>
            <a:pPr lvl="0" algn="just">
              <a:buFont typeface="Courier New" panose="02070309020205020404" pitchFamily="49" charset="0"/>
              <a:buChar char="o"/>
            </a:pPr>
            <a:r>
              <a:rPr lang="en-US" sz="2000" b="0" i="0" dirty="0">
                <a:solidFill>
                  <a:schemeClr val="tx1"/>
                </a:solidFill>
                <a:effectLst/>
                <a:latin typeface="+mn-lt"/>
              </a:rPr>
              <a:t>Problems with </a:t>
            </a:r>
            <a:r>
              <a:rPr lang="en-US" sz="2000" b="0" i="0" u="none" strike="noStrike" dirty="0">
                <a:solidFill>
                  <a:schemeClr val="tx1"/>
                </a:solidFill>
                <a:effectLst/>
                <a:latin typeface="+mn-lt"/>
              </a:rPr>
              <a:t>pumping equipment</a:t>
            </a:r>
            <a:r>
              <a:rPr lang="en-US" sz="2000" b="0" i="0" dirty="0">
                <a:solidFill>
                  <a:schemeClr val="tx1"/>
                </a:solidFill>
                <a:effectLst/>
                <a:latin typeface="+mn-lt"/>
              </a:rPr>
              <a:t> causes not only inconvenience, but can also contribute to loss of </a:t>
            </a:r>
            <a:r>
              <a:rPr lang="en-US" sz="2000" dirty="0">
                <a:solidFill>
                  <a:schemeClr val="tx1"/>
                </a:solidFill>
                <a:latin typeface="+mn-lt"/>
              </a:rPr>
              <a:t>functioning</a:t>
            </a:r>
            <a:r>
              <a:rPr lang="en-US" sz="2000" b="0" i="0" dirty="0">
                <a:solidFill>
                  <a:schemeClr val="tx1"/>
                </a:solidFill>
                <a:effectLst/>
                <a:latin typeface="+mn-lt"/>
              </a:rPr>
              <a:t>. An efficient operation depends on trouble-free pumping.</a:t>
            </a:r>
            <a:r>
              <a:rPr lang="en-IN" sz="2000" dirty="0">
                <a:solidFill>
                  <a:schemeClr val="tx1"/>
                </a:solidFill>
                <a:latin typeface="+mn-lt"/>
              </a:rPr>
              <a:t> </a:t>
            </a:r>
          </a:p>
          <a:p>
            <a:pPr marL="0" lvl="0" indent="0" algn="just">
              <a:buNone/>
            </a:pPr>
            <a:r>
              <a:rPr lang="en-US" sz="2000" b="0" i="0" dirty="0">
                <a:solidFill>
                  <a:schemeClr val="tx1"/>
                </a:solidFill>
                <a:effectLst/>
                <a:latin typeface="+mn-lt"/>
              </a:rPr>
              <a:t>	The following listed problems that often occur with pumps with probable symptoms and the possible causes pertaining to  them-</a:t>
            </a:r>
          </a:p>
          <a:p>
            <a:pPr marL="0" indent="0" algn="just">
              <a:buNone/>
            </a:pPr>
            <a:endParaRPr lang="en-US" sz="2000" i="1" dirty="0">
              <a:solidFill>
                <a:schemeClr val="tx1"/>
              </a:solidFill>
              <a:effectLst/>
              <a:latin typeface="+mn-lt"/>
            </a:endParaRPr>
          </a:p>
        </p:txBody>
      </p:sp>
      <p:sp>
        <p:nvSpPr>
          <p:cNvPr id="4" name="Slide Number Placeholder 3">
            <a:extLst>
              <a:ext uri="{FF2B5EF4-FFF2-40B4-BE49-F238E27FC236}">
                <a16:creationId xmlns:a16="http://schemas.microsoft.com/office/drawing/2014/main" id="{513D66E5-6281-4D05-B5DC-95EF09907731}"/>
              </a:ext>
            </a:extLst>
          </p:cNvPr>
          <p:cNvSpPr txBox="1"/>
          <p:nvPr/>
        </p:nvSpPr>
        <p:spPr>
          <a:xfrm>
            <a:off x="9448796" y="646520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a:solidFill>
                  <a:srgbClr val="898989"/>
                </a:solidFill>
                <a:uFillTx/>
                <a:latin typeface="Calibri"/>
              </a:rPr>
              <a:t>21</a:t>
            </a:r>
            <a:endParaRPr lang="en-US" sz="1600" b="1" i="0" u="none" strike="noStrike" kern="1200" cap="none" spc="0" baseline="0">
              <a:solidFill>
                <a:srgbClr val="898989"/>
              </a:solidFill>
              <a:uFillTx/>
              <a:latin typeface="Calibri"/>
            </a:endParaRPr>
          </a:p>
        </p:txBody>
      </p:sp>
      <p:pic>
        <p:nvPicPr>
          <p:cNvPr id="5" name="Picture 8">
            <a:extLst>
              <a:ext uri="{FF2B5EF4-FFF2-40B4-BE49-F238E27FC236}">
                <a16:creationId xmlns:a16="http://schemas.microsoft.com/office/drawing/2014/main" id="{E582C0C7-97B8-4259-964B-062542F3513B}"/>
              </a:ext>
            </a:extLst>
          </p:cNvPr>
          <p:cNvPicPr>
            <a:picLocks noChangeAspect="1"/>
          </p:cNvPicPr>
          <p:nvPr/>
        </p:nvPicPr>
        <p:blipFill>
          <a:blip r:embed="rId2"/>
          <a:stretch>
            <a:fillRect/>
          </a:stretch>
        </p:blipFill>
        <p:spPr>
          <a:xfrm>
            <a:off x="11370362" y="82826"/>
            <a:ext cx="1858618" cy="667173"/>
          </a:xfrm>
          <a:prstGeom prst="rect">
            <a:avLst/>
          </a:prstGeom>
          <a:noFill/>
          <a:ln cap="flat">
            <a:noFill/>
          </a:ln>
        </p:spPr>
      </p:pic>
      <p:sp>
        <p:nvSpPr>
          <p:cNvPr id="6" name="Title 1">
            <a:extLst>
              <a:ext uri="{FF2B5EF4-FFF2-40B4-BE49-F238E27FC236}">
                <a16:creationId xmlns:a16="http://schemas.microsoft.com/office/drawing/2014/main" id="{91FD13D2-C5F9-418A-9A30-0E33CB0520DE}"/>
              </a:ext>
            </a:extLst>
          </p:cNvPr>
          <p:cNvSpPr txBox="1"/>
          <p:nvPr/>
        </p:nvSpPr>
        <p:spPr>
          <a:xfrm>
            <a:off x="321365" y="689169"/>
            <a:ext cx="4577206" cy="45719"/>
          </a:xfrm>
          <a:prstGeom prst="rect">
            <a:avLst/>
          </a:prstGeom>
          <a:gradFill>
            <a:gsLst>
              <a:gs pos="0">
                <a:srgbClr val="B1CBE9"/>
              </a:gs>
              <a:gs pos="100000">
                <a:srgbClr val="A3C1E5"/>
              </a:gs>
            </a:gsLst>
            <a:lin ang="5400000"/>
          </a:gradFill>
          <a:ln w="6345" cap="flat">
            <a:solidFill>
              <a:srgbClr val="5B9BD5"/>
            </a:solidFill>
            <a:prstDash val="solid"/>
            <a:miter/>
          </a:ln>
        </p:spPr>
        <p:txBody>
          <a:bodyPr vert="horz" wrap="square" lIns="91440" tIns="45720" rIns="91440" bIns="45720" anchor="b"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3600" b="0" i="0" u="none" strike="noStrike" kern="0" cap="all" spc="300" baseline="0" dirty="0">
                <a:solidFill>
                  <a:srgbClr val="000000"/>
                </a:solidFill>
                <a:effectLst>
                  <a:outerShdw dist="38096" dir="2700000">
                    <a:srgbClr val="000000"/>
                  </a:outerShdw>
                </a:effectLst>
                <a:uFillTx/>
                <a:latin typeface="Calibri"/>
              </a:rPr>
              <a:t> </a:t>
            </a:r>
            <a:r>
              <a:rPr lang="en-IN" sz="3200" b="1" kern="0" cap="all" spc="600" dirty="0">
                <a:solidFill>
                  <a:srgbClr val="000000"/>
                </a:solidFill>
                <a:effectLst>
                  <a:outerShdw dist="38096" dir="2700000">
                    <a:srgbClr val="000000"/>
                  </a:outerShdw>
                </a:effectLst>
                <a:latin typeface="Calibri Light"/>
              </a:rPr>
              <a:t>TROUBLESHOOTING</a:t>
            </a:r>
            <a:r>
              <a:rPr lang="en-IN" sz="5400" b="1" i="0" u="none" strike="noStrike" kern="1200" cap="all" spc="600" baseline="0" dirty="0">
                <a:solidFill>
                  <a:srgbClr val="000000"/>
                </a:solidFill>
                <a:effectLst>
                  <a:outerShdw dist="38096" dir="2700000">
                    <a:srgbClr val="000000"/>
                  </a:outerShdw>
                </a:effectLst>
                <a:uFillTx/>
                <a:latin typeface="Calibri Light"/>
              </a:rPr>
              <a:t> </a:t>
            </a:r>
          </a:p>
        </p:txBody>
      </p:sp>
      <p:pic>
        <p:nvPicPr>
          <p:cNvPr id="3" name="Picture 2">
            <a:extLst>
              <a:ext uri="{FF2B5EF4-FFF2-40B4-BE49-F238E27FC236}">
                <a16:creationId xmlns:a16="http://schemas.microsoft.com/office/drawing/2014/main" id="{B4D6B751-43AC-4DBF-9E7D-E16CE5FA10E6}"/>
              </a:ext>
            </a:extLst>
          </p:cNvPr>
          <p:cNvPicPr>
            <a:picLocks noChangeAspect="1"/>
          </p:cNvPicPr>
          <p:nvPr/>
        </p:nvPicPr>
        <p:blipFill rotWithShape="1">
          <a:blip r:embed="rId3"/>
          <a:srcRect b="58775"/>
          <a:stretch/>
        </p:blipFill>
        <p:spPr>
          <a:xfrm>
            <a:off x="1950098" y="2545586"/>
            <a:ext cx="7919175" cy="3365914"/>
          </a:xfrm>
          <a:prstGeom prst="rect">
            <a:avLst/>
          </a:prstGeom>
        </p:spPr>
      </p:pic>
    </p:spTree>
    <p:extLst>
      <p:ext uri="{BB962C8B-B14F-4D97-AF65-F5344CB8AC3E}">
        <p14:creationId xmlns:p14="http://schemas.microsoft.com/office/powerpoint/2010/main" val="3156806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3D66E5-6281-4D05-B5DC-95EF09907731}"/>
              </a:ext>
            </a:extLst>
          </p:cNvPr>
          <p:cNvSpPr txBox="1"/>
          <p:nvPr/>
        </p:nvSpPr>
        <p:spPr>
          <a:xfrm>
            <a:off x="9448796" y="646520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a:solidFill>
                  <a:srgbClr val="898989"/>
                </a:solidFill>
                <a:uFillTx/>
                <a:latin typeface="Calibri"/>
              </a:rPr>
              <a:t>21</a:t>
            </a:r>
            <a:endParaRPr lang="en-US" sz="1600" b="1" i="0" u="none" strike="noStrike" kern="1200" cap="none" spc="0" baseline="0">
              <a:solidFill>
                <a:srgbClr val="898989"/>
              </a:solidFill>
              <a:uFillTx/>
              <a:latin typeface="Calibri"/>
            </a:endParaRPr>
          </a:p>
        </p:txBody>
      </p:sp>
      <p:pic>
        <p:nvPicPr>
          <p:cNvPr id="5" name="Picture 8">
            <a:extLst>
              <a:ext uri="{FF2B5EF4-FFF2-40B4-BE49-F238E27FC236}">
                <a16:creationId xmlns:a16="http://schemas.microsoft.com/office/drawing/2014/main" id="{E582C0C7-97B8-4259-964B-062542F3513B}"/>
              </a:ext>
            </a:extLst>
          </p:cNvPr>
          <p:cNvPicPr>
            <a:picLocks noChangeAspect="1"/>
          </p:cNvPicPr>
          <p:nvPr/>
        </p:nvPicPr>
        <p:blipFill>
          <a:blip r:embed="rId2"/>
          <a:stretch>
            <a:fillRect/>
          </a:stretch>
        </p:blipFill>
        <p:spPr>
          <a:xfrm>
            <a:off x="11370362" y="82826"/>
            <a:ext cx="1858618" cy="667173"/>
          </a:xfrm>
          <a:prstGeom prst="rect">
            <a:avLst/>
          </a:prstGeom>
          <a:noFill/>
          <a:ln cap="flat">
            <a:noFill/>
          </a:ln>
        </p:spPr>
      </p:pic>
      <p:sp>
        <p:nvSpPr>
          <p:cNvPr id="6" name="Title 1">
            <a:extLst>
              <a:ext uri="{FF2B5EF4-FFF2-40B4-BE49-F238E27FC236}">
                <a16:creationId xmlns:a16="http://schemas.microsoft.com/office/drawing/2014/main" id="{FF890963-2D08-4DDA-B0A0-5490DDFA6EBC}"/>
              </a:ext>
            </a:extLst>
          </p:cNvPr>
          <p:cNvSpPr txBox="1"/>
          <p:nvPr/>
        </p:nvSpPr>
        <p:spPr>
          <a:xfrm>
            <a:off x="321365" y="689169"/>
            <a:ext cx="4577206" cy="45719"/>
          </a:xfrm>
          <a:prstGeom prst="rect">
            <a:avLst/>
          </a:prstGeom>
          <a:gradFill>
            <a:gsLst>
              <a:gs pos="0">
                <a:srgbClr val="B1CBE9"/>
              </a:gs>
              <a:gs pos="100000">
                <a:srgbClr val="A3C1E5"/>
              </a:gs>
            </a:gsLst>
            <a:lin ang="5400000"/>
          </a:gradFill>
          <a:ln w="6345" cap="flat">
            <a:solidFill>
              <a:srgbClr val="5B9BD5"/>
            </a:solidFill>
            <a:prstDash val="solid"/>
            <a:miter/>
          </a:ln>
        </p:spPr>
        <p:txBody>
          <a:bodyPr vert="horz" wrap="square" lIns="91440" tIns="45720" rIns="91440" bIns="45720" anchor="b"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3600" b="0" i="0" u="none" strike="noStrike" kern="0" cap="all" spc="300" baseline="0" dirty="0">
                <a:solidFill>
                  <a:srgbClr val="000000"/>
                </a:solidFill>
                <a:effectLst>
                  <a:outerShdw dist="38096" dir="2700000">
                    <a:srgbClr val="000000"/>
                  </a:outerShdw>
                </a:effectLst>
                <a:uFillTx/>
                <a:latin typeface="Calibri"/>
              </a:rPr>
              <a:t> </a:t>
            </a:r>
            <a:r>
              <a:rPr lang="en-IN" sz="3200" b="1" kern="0" cap="all" spc="600" dirty="0">
                <a:solidFill>
                  <a:srgbClr val="000000"/>
                </a:solidFill>
                <a:effectLst>
                  <a:outerShdw dist="38096" dir="2700000">
                    <a:srgbClr val="000000"/>
                  </a:outerShdw>
                </a:effectLst>
                <a:latin typeface="Calibri Light"/>
              </a:rPr>
              <a:t>TROUBLESHOOTING</a:t>
            </a:r>
            <a:r>
              <a:rPr lang="en-IN" sz="5400" b="1" i="0" u="none" strike="noStrike" kern="1200" cap="all" spc="600" baseline="0" dirty="0">
                <a:solidFill>
                  <a:srgbClr val="000000"/>
                </a:solidFill>
                <a:effectLst>
                  <a:outerShdw dist="38096" dir="2700000">
                    <a:srgbClr val="000000"/>
                  </a:outerShdw>
                </a:effectLst>
                <a:uFillTx/>
                <a:latin typeface="Calibri Light"/>
              </a:rPr>
              <a:t> </a:t>
            </a:r>
          </a:p>
        </p:txBody>
      </p:sp>
      <p:pic>
        <p:nvPicPr>
          <p:cNvPr id="8" name="Picture 7">
            <a:extLst>
              <a:ext uri="{FF2B5EF4-FFF2-40B4-BE49-F238E27FC236}">
                <a16:creationId xmlns:a16="http://schemas.microsoft.com/office/drawing/2014/main" id="{C408E5D5-5854-454E-9CBE-7C9279BEFD13}"/>
              </a:ext>
            </a:extLst>
          </p:cNvPr>
          <p:cNvPicPr>
            <a:picLocks noChangeAspect="1"/>
          </p:cNvPicPr>
          <p:nvPr/>
        </p:nvPicPr>
        <p:blipFill rotWithShape="1">
          <a:blip r:embed="rId3"/>
          <a:srcRect t="40558"/>
          <a:stretch/>
        </p:blipFill>
        <p:spPr>
          <a:xfrm>
            <a:off x="1977685" y="1290408"/>
            <a:ext cx="8211344" cy="4998786"/>
          </a:xfrm>
          <a:prstGeom prst="rect">
            <a:avLst/>
          </a:prstGeom>
        </p:spPr>
      </p:pic>
      <p:pic>
        <p:nvPicPr>
          <p:cNvPr id="9" name="Picture 8">
            <a:extLst>
              <a:ext uri="{FF2B5EF4-FFF2-40B4-BE49-F238E27FC236}">
                <a16:creationId xmlns:a16="http://schemas.microsoft.com/office/drawing/2014/main" id="{9598DB70-B490-41EA-AFC1-8BF2D122EDA4}"/>
              </a:ext>
            </a:extLst>
          </p:cNvPr>
          <p:cNvPicPr>
            <a:picLocks noChangeAspect="1"/>
          </p:cNvPicPr>
          <p:nvPr/>
        </p:nvPicPr>
        <p:blipFill rotWithShape="1">
          <a:blip r:embed="rId4"/>
          <a:srcRect b="92477"/>
          <a:stretch/>
        </p:blipFill>
        <p:spPr>
          <a:xfrm>
            <a:off x="1977685" y="1075816"/>
            <a:ext cx="8211344" cy="253177"/>
          </a:xfrm>
          <a:prstGeom prst="rect">
            <a:avLst/>
          </a:prstGeom>
        </p:spPr>
      </p:pic>
    </p:spTree>
    <p:extLst>
      <p:ext uri="{BB962C8B-B14F-4D97-AF65-F5344CB8AC3E}">
        <p14:creationId xmlns:p14="http://schemas.microsoft.com/office/powerpoint/2010/main" val="2700541245"/>
      </p:ext>
    </p:extLst>
  </p:cSld>
  <p:clrMapOvr>
    <a:masterClrMapping/>
  </p:clrMapOvr>
  <p:transition spd="slow">
    <p:split orient="vert"/>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EB57630-F6C4-46AE-813B-49E2EC164B2D}"/>
              </a:ext>
            </a:extLst>
          </p:cNvPr>
          <p:cNvSpPr txBox="1">
            <a:spLocks noGrp="1"/>
          </p:cNvSpPr>
          <p:nvPr>
            <p:ph idx="1"/>
          </p:nvPr>
        </p:nvSpPr>
        <p:spPr>
          <a:xfrm>
            <a:off x="1418760" y="1403022"/>
            <a:ext cx="9354480" cy="4408714"/>
          </a:xfrm>
        </p:spPr>
        <p:txBody>
          <a:bodyPr>
            <a:normAutofit fontScale="92500" lnSpcReduction="10000"/>
          </a:bodyPr>
          <a:lstStyle/>
          <a:p>
            <a:pPr lvl="0">
              <a:lnSpc>
                <a:spcPct val="150000"/>
              </a:lnSpc>
              <a:buFont typeface="Wingdings" panose="05000000000000000000" pitchFamily="2" charset="2"/>
              <a:buChar char="v"/>
            </a:pPr>
            <a:r>
              <a:rPr lang="en-GB" sz="2400" dirty="0"/>
              <a:t>  This internship have introduced us to a lot of useful resources and have given us the opportunity to meet a variety of professionals.</a:t>
            </a:r>
            <a:r>
              <a:rPr lang="en-IN" sz="2400" dirty="0"/>
              <a:t> </a:t>
            </a:r>
          </a:p>
          <a:p>
            <a:pPr lvl="0">
              <a:lnSpc>
                <a:spcPct val="150000"/>
              </a:lnSpc>
              <a:buFont typeface="Wingdings" panose="05000000000000000000" pitchFamily="2" charset="2"/>
              <a:buChar char="v"/>
            </a:pPr>
            <a:r>
              <a:rPr lang="en-IN" sz="2400" dirty="0"/>
              <a:t>  We learned the water management and distribution carried out at municipal level.</a:t>
            </a:r>
          </a:p>
          <a:p>
            <a:pPr lvl="0">
              <a:lnSpc>
                <a:spcPct val="150000"/>
              </a:lnSpc>
              <a:buFont typeface="Wingdings" panose="05000000000000000000" pitchFamily="2" charset="2"/>
              <a:buChar char="v"/>
            </a:pPr>
            <a:r>
              <a:rPr lang="en-IN" sz="2400" dirty="0"/>
              <a:t>  We got opportunity to follow practical approach and apply our theoretical learnings from academics.</a:t>
            </a:r>
          </a:p>
          <a:p>
            <a:pPr lvl="0">
              <a:lnSpc>
                <a:spcPct val="150000"/>
              </a:lnSpc>
              <a:buFont typeface="Wingdings" panose="05000000000000000000" pitchFamily="2" charset="2"/>
              <a:buChar char="v"/>
            </a:pPr>
            <a:r>
              <a:rPr lang="en-IN" sz="2400" dirty="0"/>
              <a:t>  Discussion with authorities over remote monitoring of the machineries' health.</a:t>
            </a:r>
          </a:p>
        </p:txBody>
      </p:sp>
      <p:sp>
        <p:nvSpPr>
          <p:cNvPr id="4" name="Slide Number Placeholder 3">
            <a:extLst>
              <a:ext uri="{FF2B5EF4-FFF2-40B4-BE49-F238E27FC236}">
                <a16:creationId xmlns:a16="http://schemas.microsoft.com/office/drawing/2014/main" id="{513D66E5-6281-4D05-B5DC-95EF09907731}"/>
              </a:ext>
            </a:extLst>
          </p:cNvPr>
          <p:cNvSpPr txBox="1"/>
          <p:nvPr/>
        </p:nvSpPr>
        <p:spPr>
          <a:xfrm>
            <a:off x="9448796" y="646520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a:solidFill>
                  <a:srgbClr val="898989"/>
                </a:solidFill>
                <a:uFillTx/>
                <a:latin typeface="Calibri"/>
              </a:rPr>
              <a:t>21</a:t>
            </a:r>
            <a:endParaRPr lang="en-US" sz="1600" b="1" i="0" u="none" strike="noStrike" kern="1200" cap="none" spc="0" baseline="0">
              <a:solidFill>
                <a:srgbClr val="898989"/>
              </a:solidFill>
              <a:uFillTx/>
              <a:latin typeface="Calibri"/>
            </a:endParaRPr>
          </a:p>
        </p:txBody>
      </p:sp>
      <p:sp>
        <p:nvSpPr>
          <p:cNvPr id="6" name="Title 1">
            <a:extLst>
              <a:ext uri="{FF2B5EF4-FFF2-40B4-BE49-F238E27FC236}">
                <a16:creationId xmlns:a16="http://schemas.microsoft.com/office/drawing/2014/main" id="{FBD11235-553E-445C-AB02-6919085E2D4B}"/>
              </a:ext>
            </a:extLst>
          </p:cNvPr>
          <p:cNvSpPr txBox="1"/>
          <p:nvPr/>
        </p:nvSpPr>
        <p:spPr>
          <a:xfrm>
            <a:off x="321365" y="681135"/>
            <a:ext cx="9447786" cy="68864"/>
          </a:xfrm>
          <a:prstGeom prst="rect">
            <a:avLst/>
          </a:prstGeom>
          <a:gradFill>
            <a:gsLst>
              <a:gs pos="0">
                <a:srgbClr val="B1CBE9"/>
              </a:gs>
              <a:gs pos="100000">
                <a:srgbClr val="A3C1E5"/>
              </a:gs>
            </a:gsLst>
            <a:lin ang="5400000"/>
          </a:gradFill>
          <a:ln w="6345" cap="flat">
            <a:solidFill>
              <a:srgbClr val="5B9BD5"/>
            </a:solidFill>
            <a:prstDash val="solid"/>
            <a:miter/>
          </a:ln>
        </p:spPr>
        <p:txBody>
          <a:bodyPr vert="horz" wrap="square" lIns="91440" tIns="45720" rIns="91440" bIns="45720" anchor="b"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3600" b="0" i="0" u="none" strike="noStrike" kern="0" cap="all" spc="300" baseline="0" dirty="0">
                <a:solidFill>
                  <a:srgbClr val="000000"/>
                </a:solidFill>
                <a:effectLst>
                  <a:outerShdw dist="38096" dir="2700000">
                    <a:srgbClr val="000000"/>
                  </a:outerShdw>
                </a:effectLst>
                <a:uFillTx/>
                <a:latin typeface="Calibri"/>
              </a:rPr>
              <a:t> </a:t>
            </a:r>
            <a:r>
              <a:rPr lang="en-IN" sz="2800" b="1" i="0" u="none" strike="noStrike" kern="0" cap="all" spc="600" baseline="0" dirty="0">
                <a:solidFill>
                  <a:srgbClr val="000000"/>
                </a:solidFill>
                <a:effectLst>
                  <a:outerShdw dist="38096" dir="2700000">
                    <a:srgbClr val="000000"/>
                  </a:outerShdw>
                </a:effectLst>
                <a:uFillTx/>
                <a:latin typeface="Calibri Light"/>
              </a:rPr>
              <a:t>Learnings </a:t>
            </a:r>
            <a:r>
              <a:rPr lang="en-IN" sz="2800" b="1" kern="0" cap="all" spc="600" dirty="0">
                <a:solidFill>
                  <a:srgbClr val="000000"/>
                </a:solidFill>
                <a:effectLst>
                  <a:outerShdw dist="38096" dir="2700000">
                    <a:srgbClr val="000000"/>
                  </a:outerShdw>
                </a:effectLst>
                <a:latin typeface="Calibri Light"/>
              </a:rPr>
              <a:t>derived from the internship</a:t>
            </a:r>
            <a:r>
              <a:rPr lang="en-IN" sz="4800" b="1" i="0" u="none" strike="noStrike" kern="1200" cap="all" spc="600" baseline="0" dirty="0">
                <a:solidFill>
                  <a:srgbClr val="000000"/>
                </a:solidFill>
                <a:effectLst>
                  <a:outerShdw dist="38096" dir="2700000">
                    <a:srgbClr val="000000"/>
                  </a:outerShdw>
                </a:effectLst>
                <a:uFillTx/>
                <a:latin typeface="Calibri Light"/>
              </a:rPr>
              <a:t> </a:t>
            </a:r>
            <a:endParaRPr lang="en-IN" sz="5400" b="1" i="0" u="none" strike="noStrike" kern="1200" cap="all" spc="600" baseline="0" dirty="0">
              <a:solidFill>
                <a:srgbClr val="000000"/>
              </a:solidFill>
              <a:effectLst>
                <a:outerShdw dist="38096" dir="2700000">
                  <a:srgbClr val="000000"/>
                </a:outerShdw>
              </a:effectLst>
              <a:uFillTx/>
              <a:latin typeface="Calibri Light"/>
            </a:endParaRPr>
          </a:p>
        </p:txBody>
      </p:sp>
      <p:pic>
        <p:nvPicPr>
          <p:cNvPr id="7" name="Picture 6">
            <a:extLst>
              <a:ext uri="{FF2B5EF4-FFF2-40B4-BE49-F238E27FC236}">
                <a16:creationId xmlns:a16="http://schemas.microsoft.com/office/drawing/2014/main" id="{C1F7E6CB-861B-4A5E-B1F3-8355B1275CE4}"/>
              </a:ext>
            </a:extLst>
          </p:cNvPr>
          <p:cNvPicPr>
            <a:picLocks noChangeAspect="1"/>
          </p:cNvPicPr>
          <p:nvPr/>
        </p:nvPicPr>
        <p:blipFill rotWithShape="1">
          <a:blip r:embed="rId2"/>
          <a:srcRect r="61022"/>
          <a:stretch/>
        </p:blipFill>
        <p:spPr>
          <a:xfrm>
            <a:off x="11402007" y="110174"/>
            <a:ext cx="709127" cy="687809"/>
          </a:xfrm>
          <a:prstGeom prst="rect">
            <a:avLst/>
          </a:prstGeom>
          <a:noFill/>
          <a:ln cap="flat">
            <a:noFill/>
          </a:ln>
        </p:spPr>
      </p:pic>
    </p:spTree>
    <p:extLst>
      <p:ext uri="{BB962C8B-B14F-4D97-AF65-F5344CB8AC3E}">
        <p14:creationId xmlns:p14="http://schemas.microsoft.com/office/powerpoint/2010/main" val="3547184670"/>
      </p:ext>
    </p:extLst>
  </p:cSld>
  <p:clrMapOvr>
    <a:masterClrMapping/>
  </p:clrMapOvr>
  <p:transition spd="slow">
    <p:split orient="vert"/>
  </p:transition>
</p:sld>
</file>

<file path=ppt/slides/slide3.xml><?xml version="1.0" encoding="utf-8"?>
<p:sld xmlns:a="http://schemas.openxmlformats.org/drawingml/2006/main" xmlns:r="http://schemas.openxmlformats.org/officeDocument/2006/relationships" xmlns:p="http://schemas.openxmlformats.org/presentationml/2006/main" showMasterSp="0">
  <p:cSld name="Slide3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D91EE-4127-4779-A0A2-5670F448A72B}"/>
              </a:ext>
            </a:extLst>
          </p:cNvPr>
          <p:cNvSpPr txBox="1"/>
          <p:nvPr/>
        </p:nvSpPr>
        <p:spPr>
          <a:xfrm>
            <a:off x="306621" y="566670"/>
            <a:ext cx="3690512" cy="45719"/>
          </a:xfrm>
          <a:prstGeom prst="rect">
            <a:avLst/>
          </a:prstGeom>
          <a:gradFill>
            <a:gsLst>
              <a:gs pos="0">
                <a:srgbClr val="B1CBE9"/>
              </a:gs>
              <a:gs pos="100000">
                <a:srgbClr val="A3C1E5"/>
              </a:gs>
            </a:gsLst>
            <a:lin ang="5400000"/>
          </a:gradFill>
          <a:ln w="6345" cap="flat">
            <a:solidFill>
              <a:srgbClr val="5B9BD5"/>
            </a:solidFill>
            <a:prstDash val="solid"/>
            <a:miter/>
          </a:ln>
        </p:spPr>
        <p:txBody>
          <a:bodyPr vert="horz" wrap="square" lIns="91440" tIns="45720" rIns="91440" bIns="45720" anchor="b" anchorCtr="0" compatLnSpc="1">
            <a:noAutofit/>
          </a:bodyPr>
          <a:lstStyle/>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GB" sz="4000" b="1" i="0" u="none" strike="noStrike" kern="1200" cap="none" spc="600" baseline="0" dirty="0">
                <a:solidFill>
                  <a:srgbClr val="000000"/>
                </a:solidFill>
                <a:effectLst>
                  <a:outerShdw dist="38096" dir="2700000">
                    <a:srgbClr val="000000"/>
                  </a:outerShdw>
                </a:effectLst>
                <a:uFillTx/>
                <a:latin typeface="Calibri Light"/>
              </a:rPr>
              <a:t> </a:t>
            </a:r>
            <a:r>
              <a:rPr lang="en-GB" sz="3200" b="1" i="0" u="none" strike="noStrike" kern="1200" cap="none" spc="600" baseline="0" dirty="0">
                <a:solidFill>
                  <a:srgbClr val="000000"/>
                </a:solidFill>
                <a:effectLst>
                  <a:outerShdw blurRad="38100" dist="38100" dir="2700000" algn="tl">
                    <a:srgbClr val="000000">
                      <a:alpha val="43137"/>
                    </a:srgbClr>
                  </a:outerShdw>
                </a:effectLst>
                <a:uFillTx/>
                <a:latin typeface="Calibri Light"/>
              </a:rPr>
              <a:t>INTRODUCTION</a:t>
            </a:r>
            <a:endParaRPr lang="en-GB" sz="4000" b="1" i="0" u="none" strike="noStrike" kern="1200" cap="none" spc="600" baseline="0" dirty="0">
              <a:solidFill>
                <a:srgbClr val="000000"/>
              </a:solidFill>
              <a:effectLst>
                <a:outerShdw blurRad="38100" dist="38100" dir="2700000" algn="tl">
                  <a:srgbClr val="000000">
                    <a:alpha val="43137"/>
                  </a:srgbClr>
                </a:outerShdw>
              </a:effectLst>
              <a:uFillTx/>
              <a:latin typeface="Calibri Light"/>
            </a:endParaRPr>
          </a:p>
        </p:txBody>
      </p:sp>
      <p:sp>
        <p:nvSpPr>
          <p:cNvPr id="3" name="TextBox 3">
            <a:extLst>
              <a:ext uri="{FF2B5EF4-FFF2-40B4-BE49-F238E27FC236}">
                <a16:creationId xmlns:a16="http://schemas.microsoft.com/office/drawing/2014/main" id="{567B9AA9-E6F4-43DD-B56F-20E8F2F4790A}"/>
              </a:ext>
            </a:extLst>
          </p:cNvPr>
          <p:cNvSpPr txBox="1"/>
          <p:nvPr/>
        </p:nvSpPr>
        <p:spPr>
          <a:xfrm>
            <a:off x="863913" y="2114505"/>
            <a:ext cx="10464174" cy="2031325"/>
          </a:xfrm>
          <a:prstGeom prst="rect">
            <a:avLst/>
          </a:prstGeom>
          <a:noFill/>
          <a:ln cap="flat">
            <a:noFill/>
          </a:ln>
        </p:spPr>
        <p:txBody>
          <a:bodyPr vert="horz" wrap="square" lIns="91440" tIns="45720" rIns="91440" bIns="45720" anchor="t" anchorCtr="0" compatLnSpc="1">
            <a:spAutoFit/>
          </a:bodyPr>
          <a:lstStyle/>
          <a:p>
            <a:pPr marL="457200" marR="0" lvl="0" indent="-457200" algn="l" defTabSz="914400" rtl="0" fontAlgn="auto" hangingPunct="1">
              <a:lnSpc>
                <a:spcPct val="100000"/>
              </a:lnSpc>
              <a:spcBef>
                <a:spcPts val="0"/>
              </a:spcBef>
              <a:spcAft>
                <a:spcPts val="0"/>
              </a:spcAft>
              <a:buSzPct val="100000"/>
              <a:buFont typeface="Courier New" panose="02070309020205020404" pitchFamily="49" charset="0"/>
              <a:buChar char="o"/>
              <a:tabLst/>
              <a:defRPr sz="1800" b="0" i="0" u="none" strike="noStrike" kern="0" cap="none" spc="0" baseline="0">
                <a:solidFill>
                  <a:srgbClr val="000000"/>
                </a:solidFill>
                <a:uFillTx/>
              </a:defRPr>
            </a:pPr>
            <a:r>
              <a:rPr lang="en-IN" sz="2400" i="0" u="none" strike="noStrike" kern="1200" cap="none" spc="0" baseline="0" dirty="0">
                <a:solidFill>
                  <a:schemeClr val="tx1">
                    <a:lumMod val="95000"/>
                    <a:lumOff val="5000"/>
                  </a:schemeClr>
                </a:solidFill>
                <a:uFillTx/>
                <a:latin typeface="Calibri"/>
              </a:rPr>
              <a:t>Company Profile</a:t>
            </a:r>
          </a:p>
          <a:p>
            <a:pPr marR="0" lvl="0" algn="just"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IN" sz="2800" dirty="0">
                <a:solidFill>
                  <a:srgbClr val="2E2E2E"/>
                </a:solidFill>
                <a:latin typeface="Calibri"/>
              </a:rPr>
              <a:t> 	</a:t>
            </a:r>
            <a:r>
              <a:rPr lang="en-US" b="1" i="1" dirty="0"/>
              <a:t>Unique Engineering &amp; Mechanical Works</a:t>
            </a:r>
            <a:r>
              <a:rPr lang="en-US" b="1" dirty="0"/>
              <a:t> </a:t>
            </a:r>
            <a:r>
              <a:rPr lang="en-US" dirty="0"/>
              <a:t>established in </a:t>
            </a:r>
            <a:r>
              <a:rPr lang="en-US" b="1" dirty="0"/>
              <a:t>2006</a:t>
            </a:r>
            <a:r>
              <a:rPr lang="en-US" dirty="0"/>
              <a:t>, offers service to Nanded city and     its nearby localities of all sizes for their municipal water systems, be it potable or sewage pump. </a:t>
            </a:r>
          </a:p>
          <a:p>
            <a:pPr marR="0" lvl="0" algn="just"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dirty="0">
                <a:solidFill>
                  <a:srgbClr val="2E2E2E"/>
                </a:solidFill>
                <a:latin typeface="Calibri"/>
              </a:rPr>
              <a:t>	</a:t>
            </a:r>
            <a:r>
              <a:rPr lang="en-US" dirty="0"/>
              <a:t>Their local repair facility is available for quick and reliable repairs of </a:t>
            </a:r>
            <a:r>
              <a:rPr lang="en-US" b="1" dirty="0"/>
              <a:t>municipal pump systems</a:t>
            </a:r>
            <a:r>
              <a:rPr lang="en-US" dirty="0"/>
              <a:t>. They offer </a:t>
            </a:r>
            <a:r>
              <a:rPr lang="en-US" b="1" dirty="0"/>
              <a:t>on-site repairs </a:t>
            </a:r>
            <a:r>
              <a:rPr lang="en-US" dirty="0"/>
              <a:t>as well as pick up and </a:t>
            </a:r>
            <a:r>
              <a:rPr lang="en-US" b="1" dirty="0"/>
              <a:t>reinstallation of pump equipment</a:t>
            </a:r>
            <a:r>
              <a:rPr lang="en-US" dirty="0"/>
              <a:t> to be repaired at shop. </a:t>
            </a:r>
            <a:endParaRPr lang="en-US" dirty="0">
              <a:solidFill>
                <a:srgbClr val="2E2E2E"/>
              </a:solidFill>
              <a:latin typeface="Calibri"/>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2000" dirty="0">
                <a:solidFill>
                  <a:srgbClr val="2E2E2E"/>
                </a:solidFill>
                <a:latin typeface="Calibri"/>
              </a:rPr>
              <a:t>		</a:t>
            </a:r>
            <a:endParaRPr lang="en-IN" sz="2000" dirty="0">
              <a:solidFill>
                <a:srgbClr val="2E2E2E"/>
              </a:solidFill>
              <a:latin typeface="Calibri"/>
            </a:endParaRPr>
          </a:p>
        </p:txBody>
      </p:sp>
      <p:sp>
        <p:nvSpPr>
          <p:cNvPr id="4" name="Slide Number Placeholder 4">
            <a:extLst>
              <a:ext uri="{FF2B5EF4-FFF2-40B4-BE49-F238E27FC236}">
                <a16:creationId xmlns:a16="http://schemas.microsoft.com/office/drawing/2014/main" id="{C6C419F2-39DB-44D9-8369-5D32CF52AEC3}"/>
              </a:ext>
            </a:extLst>
          </p:cNvPr>
          <p:cNvSpPr txBox="1"/>
          <p:nvPr/>
        </p:nvSpPr>
        <p:spPr>
          <a:xfrm>
            <a:off x="11835847" y="6461287"/>
            <a:ext cx="573155" cy="396712"/>
          </a:xfrm>
          <a:prstGeom prst="rect">
            <a:avLst/>
          </a:prstGeom>
          <a:no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1200" cap="none" spc="0" baseline="0">
                <a:solidFill>
                  <a:srgbClr val="898989"/>
                </a:solidFill>
                <a:uFillTx/>
                <a:latin typeface="Calibri"/>
              </a:rPr>
              <a:t>3</a:t>
            </a:r>
          </a:p>
        </p:txBody>
      </p:sp>
      <p:pic>
        <p:nvPicPr>
          <p:cNvPr id="5" name="Picture 8">
            <a:extLst>
              <a:ext uri="{FF2B5EF4-FFF2-40B4-BE49-F238E27FC236}">
                <a16:creationId xmlns:a16="http://schemas.microsoft.com/office/drawing/2014/main" id="{CE1DD8B4-98DA-4E55-A328-36725F95A78A}"/>
              </a:ext>
            </a:extLst>
          </p:cNvPr>
          <p:cNvPicPr>
            <a:picLocks noChangeAspect="1"/>
          </p:cNvPicPr>
          <p:nvPr/>
        </p:nvPicPr>
        <p:blipFill>
          <a:blip r:embed="rId3"/>
          <a:stretch>
            <a:fillRect/>
          </a:stretch>
        </p:blipFill>
        <p:spPr>
          <a:xfrm>
            <a:off x="11370362" y="82826"/>
            <a:ext cx="1858618" cy="667173"/>
          </a:xfrm>
          <a:prstGeom prst="rect">
            <a:avLst/>
          </a:prstGeom>
          <a:noFill/>
          <a:ln cap="flat">
            <a:noFill/>
          </a:ln>
        </p:spPr>
      </p:pic>
      <p:sp>
        <p:nvSpPr>
          <p:cNvPr id="6" name="Rectangle 2">
            <a:extLst>
              <a:ext uri="{FF2B5EF4-FFF2-40B4-BE49-F238E27FC236}">
                <a16:creationId xmlns:a16="http://schemas.microsoft.com/office/drawing/2014/main" id="{2C9A277A-44C2-400D-915D-606BA6553E95}"/>
              </a:ext>
            </a:extLst>
          </p:cNvPr>
          <p:cNvSpPr>
            <a:spLocks noChangeArrowheads="1"/>
          </p:cNvSpPr>
          <p:nvPr/>
        </p:nvSpPr>
        <p:spPr bwMode="auto">
          <a:xfrm>
            <a:off x="709597" y="9204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a:extLst>
              <a:ext uri="{FF2B5EF4-FFF2-40B4-BE49-F238E27FC236}">
                <a16:creationId xmlns:a16="http://schemas.microsoft.com/office/drawing/2014/main" id="{989D126B-8E1D-428B-87B2-F071BA1C2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3683" y="749999"/>
            <a:ext cx="1322333" cy="123378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E30B93E5-7231-4976-AA27-8B790516B302}"/>
              </a:ext>
            </a:extLst>
          </p:cNvPr>
          <p:cNvSpPr>
            <a:spLocks noChangeArrowheads="1"/>
          </p:cNvSpPr>
          <p:nvPr/>
        </p:nvSpPr>
        <p:spPr bwMode="auto">
          <a:xfrm>
            <a:off x="1717277" y="788053"/>
            <a:ext cx="928090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524B75"/>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1" i="0" u="none" strike="noStrike" cap="none" normalizeH="0" baseline="0" dirty="0">
                <a:ln>
                  <a:noFill/>
                </a:ln>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Unique Engineering &amp; Mechanical Works Ltd.</a:t>
            </a:r>
            <a:r>
              <a:rPr kumimoji="0" lang="en-US" altLang="en-US" sz="12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br>
              <a:rPr kumimoji="0" lang="en-US" altLang="en-US" sz="12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br>
            <a:r>
              <a:rPr kumimoji="0" lang="en-US" altLang="en-US" sz="12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Station Road Nanded (M.S) – 431 601                                           GSTIN-27ALDPM4255F1Z6</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379536D0-1818-4D9C-97D1-73E46BA0B24E}"/>
              </a:ext>
            </a:extLst>
          </p:cNvPr>
          <p:cNvPicPr>
            <a:picLocks noChangeAspect="1"/>
          </p:cNvPicPr>
          <p:nvPr/>
        </p:nvPicPr>
        <p:blipFill>
          <a:blip r:embed="rId5"/>
          <a:stretch>
            <a:fillRect/>
          </a:stretch>
        </p:blipFill>
        <p:spPr>
          <a:xfrm>
            <a:off x="2381693" y="4145830"/>
            <a:ext cx="3230880" cy="2407920"/>
          </a:xfrm>
          <a:prstGeom prst="rect">
            <a:avLst/>
          </a:prstGeom>
          <a:ln>
            <a:noFill/>
          </a:ln>
          <a:effectLst>
            <a:softEdge rad="112500"/>
          </a:effectLst>
        </p:spPr>
      </p:pic>
      <p:pic>
        <p:nvPicPr>
          <p:cNvPr id="10" name="Picture 7">
            <a:extLst>
              <a:ext uri="{FF2B5EF4-FFF2-40B4-BE49-F238E27FC236}">
                <a16:creationId xmlns:a16="http://schemas.microsoft.com/office/drawing/2014/main" id="{046E1785-EABA-48FE-B856-17E390F59E41}"/>
              </a:ext>
            </a:extLst>
          </p:cNvPr>
          <p:cNvPicPr>
            <a:picLocks noChangeAspect="1"/>
          </p:cNvPicPr>
          <p:nvPr/>
        </p:nvPicPr>
        <p:blipFill>
          <a:blip r:embed="rId6"/>
          <a:srcRect l="29153" t="10988" r="8587" b="12825"/>
          <a:stretch>
            <a:fillRect/>
          </a:stretch>
        </p:blipFill>
        <p:spPr>
          <a:xfrm>
            <a:off x="7345681" y="4153308"/>
            <a:ext cx="3230879" cy="2400442"/>
          </a:xfrm>
          <a:prstGeom prst="rect">
            <a:avLst/>
          </a:prstGeom>
          <a:ln>
            <a:noFill/>
          </a:ln>
          <a:effectLst>
            <a:softEdge rad="112500"/>
          </a:effectLst>
        </p:spPr>
      </p:pic>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showMasterSp="0">
  <p:cSld name="Slide41">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11662ADE-7B29-4F42-8ED0-ACAC58974FBF}"/>
              </a:ext>
            </a:extLst>
          </p:cNvPr>
          <p:cNvSpPr txBox="1"/>
          <p:nvPr/>
        </p:nvSpPr>
        <p:spPr>
          <a:xfrm>
            <a:off x="679096" y="275783"/>
            <a:ext cx="10554961" cy="6217087"/>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SzPct val="100000"/>
              <a:buFont typeface="Courier New" panose="02070309020205020404" pitchFamily="49" charset="0"/>
              <a:buChar char="o"/>
              <a:tabLst/>
              <a:defRPr sz="1800" b="0" i="0" u="none" strike="noStrike" kern="0" cap="none" spc="0" baseline="0">
                <a:solidFill>
                  <a:srgbClr val="000000"/>
                </a:solidFill>
                <a:uFillTx/>
              </a:defRPr>
            </a:pPr>
            <a:r>
              <a:rPr lang="en-US" sz="2400" b="1" u="sng" dirty="0">
                <a:solidFill>
                  <a:schemeClr val="tx1">
                    <a:lumMod val="95000"/>
                    <a:lumOff val="5000"/>
                  </a:schemeClr>
                </a:solidFill>
                <a:latin typeface="Calibri"/>
              </a:rPr>
              <a:t>Services Offered</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2400" b="0" i="0" u="none" strike="noStrike" kern="1200" cap="none" spc="0" baseline="0" dirty="0">
                <a:solidFill>
                  <a:srgbClr val="2E2E2E"/>
                </a:solidFill>
                <a:uFillTx/>
              </a:rPr>
              <a:t> </a:t>
            </a:r>
            <a:r>
              <a:rPr lang="en-IN" sz="1800" i="1" dirty="0">
                <a:effectLst/>
                <a:ea typeface="Calibri" panose="020F0502020204030204" pitchFamily="34" charset="0"/>
                <a:cs typeface="Times New Roman" panose="02020603050405020304" pitchFamily="18" charset="0"/>
              </a:rPr>
              <a:t>Unique Engineering &amp; Mechanical Works</a:t>
            </a:r>
            <a:r>
              <a:rPr lang="en-IN" sz="1800" dirty="0">
                <a:solidFill>
                  <a:srgbClr val="000000"/>
                </a:solidFill>
                <a:effectLst/>
                <a:ea typeface="Calibri" panose="020F0502020204030204" pitchFamily="34" charset="0"/>
                <a:cs typeface="Times New Roman" panose="02020603050405020304" pitchFamily="18" charset="0"/>
              </a:rPr>
              <a:t> offers repair and rebuild services for vertical turbine pumps and motors in the Nanded area.</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IN" sz="1800" dirty="0">
              <a:solidFill>
                <a:srgbClr val="000000"/>
              </a:solidFill>
              <a:effectLst/>
              <a:ea typeface="Calibri" panose="020F0502020204030204" pitchFamily="34" charset="0"/>
              <a:cs typeface="Times New Roman" panose="02020603050405020304" pitchFamily="18" charset="0"/>
            </a:endParaRPr>
          </a:p>
          <a:p>
            <a:pPr marL="0" marR="0">
              <a:spcBef>
                <a:spcPts val="0"/>
              </a:spcBef>
              <a:spcAft>
                <a:spcPts val="750"/>
              </a:spcAft>
            </a:pPr>
            <a:r>
              <a:rPr lang="en-IN" sz="1800" b="1" dirty="0">
                <a:solidFill>
                  <a:srgbClr val="000000"/>
                </a:solidFill>
                <a:effectLst/>
                <a:ea typeface="Times New Roman" panose="02020603050405020304" pitchFamily="18" charset="0"/>
                <a:cs typeface="Times New Roman" panose="02020603050405020304" pitchFamily="18" charset="0"/>
              </a:rPr>
              <a:t>Vertical Turbine Pump Repair Services:</a:t>
            </a:r>
            <a:endParaRPr lang="en-US" sz="1800" b="1" dirty="0">
              <a:solidFill>
                <a:srgbClr val="1F3763"/>
              </a:solidFill>
              <a:effectLst/>
              <a:ea typeface="Times New Roman" panose="02020603050405020304" pitchFamily="18" charset="0"/>
              <a:cs typeface="Times New Roman" panose="02020603050405020304" pitchFamily="18"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IN" sz="1800" dirty="0">
                <a:solidFill>
                  <a:schemeClr val="tx1">
                    <a:lumMod val="95000"/>
                    <a:lumOff val="5000"/>
                  </a:schemeClr>
                </a:solidFill>
                <a:effectLst/>
                <a:ea typeface="Calibri" panose="020F0502020204030204" pitchFamily="34" charset="0"/>
                <a:cs typeface="Times New Roman" panose="02020603050405020304" pitchFamily="18" charset="0"/>
              </a:rPr>
              <a:t>Onsite troubleshooting</a:t>
            </a:r>
            <a:endParaRPr lang="en-US" sz="1800" dirty="0">
              <a:solidFill>
                <a:schemeClr val="tx1">
                  <a:lumMod val="95000"/>
                  <a:lumOff val="5000"/>
                </a:schemeClr>
              </a:solidFill>
              <a:effectLst/>
              <a:ea typeface="Calibri" panose="020F0502020204030204" pitchFamily="34" charset="0"/>
              <a:cs typeface="Times New Roman" panose="02020603050405020304" pitchFamily="18"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IN" sz="1800" dirty="0">
                <a:solidFill>
                  <a:schemeClr val="tx1">
                    <a:lumMod val="95000"/>
                    <a:lumOff val="5000"/>
                  </a:schemeClr>
                </a:solidFill>
                <a:effectLst/>
                <a:ea typeface="Calibri" panose="020F0502020204030204" pitchFamily="34" charset="0"/>
                <a:cs typeface="Times New Roman" panose="02020603050405020304" pitchFamily="18" charset="0"/>
              </a:rPr>
              <a:t>Removal of Vertical Turbine Pump from jobsite (If required)</a:t>
            </a:r>
            <a:endParaRPr lang="en-US" sz="1800" dirty="0">
              <a:solidFill>
                <a:schemeClr val="tx1">
                  <a:lumMod val="95000"/>
                  <a:lumOff val="5000"/>
                </a:schemeClr>
              </a:solidFill>
              <a:effectLst/>
              <a:ea typeface="Calibri" panose="020F0502020204030204" pitchFamily="34" charset="0"/>
              <a:cs typeface="Times New Roman" panose="02020603050405020304" pitchFamily="18"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IN" sz="1800" dirty="0">
                <a:solidFill>
                  <a:schemeClr val="tx1">
                    <a:lumMod val="95000"/>
                    <a:lumOff val="5000"/>
                  </a:schemeClr>
                </a:solidFill>
                <a:effectLst/>
                <a:ea typeface="Calibri" panose="020F0502020204030204" pitchFamily="34" charset="0"/>
                <a:cs typeface="Times New Roman" panose="02020603050405020304" pitchFamily="18" charset="0"/>
              </a:rPr>
              <a:t>Complete disassembly and inspection including non-destructive testing and precise measuring</a:t>
            </a:r>
            <a:endParaRPr lang="en-US" sz="1800" dirty="0">
              <a:solidFill>
                <a:schemeClr val="tx1">
                  <a:lumMod val="95000"/>
                  <a:lumOff val="5000"/>
                </a:schemeClr>
              </a:solidFill>
              <a:effectLst/>
              <a:ea typeface="Calibri" panose="020F0502020204030204" pitchFamily="34" charset="0"/>
              <a:cs typeface="Times New Roman" panose="02020603050405020304" pitchFamily="18"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IN" sz="1800" dirty="0">
                <a:solidFill>
                  <a:schemeClr val="tx1">
                    <a:lumMod val="95000"/>
                    <a:lumOff val="5000"/>
                  </a:schemeClr>
                </a:solidFill>
                <a:effectLst/>
                <a:ea typeface="Calibri" panose="020F0502020204030204" pitchFamily="34" charset="0"/>
                <a:cs typeface="Times New Roman" panose="02020603050405020304" pitchFamily="18" charset="0"/>
              </a:rPr>
              <a:t>Bead blasting and thorough cleaning of all Vertical Turbine pump components and parts</a:t>
            </a:r>
            <a:endParaRPr lang="en-US" sz="1800" dirty="0">
              <a:solidFill>
                <a:schemeClr val="tx1">
                  <a:lumMod val="95000"/>
                  <a:lumOff val="5000"/>
                </a:schemeClr>
              </a:solidFill>
              <a:effectLst/>
              <a:ea typeface="Calibri" panose="020F0502020204030204" pitchFamily="34" charset="0"/>
              <a:cs typeface="Times New Roman" panose="02020603050405020304" pitchFamily="18"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IN" sz="1800" dirty="0">
                <a:solidFill>
                  <a:schemeClr val="tx1">
                    <a:lumMod val="95000"/>
                    <a:lumOff val="5000"/>
                  </a:schemeClr>
                </a:solidFill>
                <a:effectLst/>
                <a:ea typeface="Calibri" panose="020F0502020204030204" pitchFamily="34" charset="0"/>
                <a:cs typeface="Times New Roman" panose="02020603050405020304" pitchFamily="18" charset="0"/>
              </a:rPr>
              <a:t>Vertical Turbine Pump parts fabrication or rebuilt (As necessary)</a:t>
            </a:r>
            <a:endParaRPr lang="en-US" sz="1800" dirty="0">
              <a:solidFill>
                <a:schemeClr val="tx1">
                  <a:lumMod val="95000"/>
                  <a:lumOff val="5000"/>
                </a:schemeClr>
              </a:solidFill>
              <a:effectLst/>
              <a:ea typeface="Calibri" panose="020F0502020204030204" pitchFamily="34" charset="0"/>
              <a:cs typeface="Times New Roman" panose="02020603050405020304" pitchFamily="18"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IN" sz="1800" dirty="0">
                <a:solidFill>
                  <a:schemeClr val="tx1">
                    <a:lumMod val="95000"/>
                    <a:lumOff val="5000"/>
                  </a:schemeClr>
                </a:solidFill>
                <a:effectLst/>
                <a:ea typeface="Calibri" panose="020F0502020204030204" pitchFamily="34" charset="0"/>
                <a:cs typeface="Times New Roman" panose="02020603050405020304" pitchFamily="18" charset="0"/>
              </a:rPr>
              <a:t>Shaft repairs and replacement to manufacturers specifications</a:t>
            </a:r>
            <a:endParaRPr lang="en-US" sz="1800" dirty="0">
              <a:solidFill>
                <a:schemeClr val="tx1">
                  <a:lumMod val="95000"/>
                  <a:lumOff val="5000"/>
                </a:schemeClr>
              </a:solidFill>
              <a:effectLst/>
              <a:ea typeface="Calibri" panose="020F0502020204030204" pitchFamily="34" charset="0"/>
              <a:cs typeface="Times New Roman" panose="02020603050405020304" pitchFamily="18"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IN" sz="1800" dirty="0">
                <a:solidFill>
                  <a:schemeClr val="tx1">
                    <a:lumMod val="95000"/>
                    <a:lumOff val="5000"/>
                  </a:schemeClr>
                </a:solidFill>
                <a:effectLst/>
                <a:ea typeface="Calibri" panose="020F0502020204030204" pitchFamily="34" charset="0"/>
                <a:cs typeface="Times New Roman" panose="02020603050405020304" pitchFamily="18" charset="0"/>
              </a:rPr>
              <a:t>Impeller trim and precision balancing</a:t>
            </a:r>
            <a:endParaRPr lang="en-US" sz="1800" dirty="0">
              <a:solidFill>
                <a:schemeClr val="tx1">
                  <a:lumMod val="95000"/>
                  <a:lumOff val="5000"/>
                </a:schemeClr>
              </a:solidFill>
              <a:effectLst/>
              <a:ea typeface="Calibri" panose="020F0502020204030204" pitchFamily="34" charset="0"/>
              <a:cs typeface="Times New Roman" panose="02020603050405020304" pitchFamily="18"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IN" sz="1800" dirty="0">
                <a:solidFill>
                  <a:schemeClr val="tx1">
                    <a:lumMod val="95000"/>
                    <a:lumOff val="5000"/>
                  </a:schemeClr>
                </a:solidFill>
                <a:effectLst/>
                <a:ea typeface="Calibri" panose="020F0502020204030204" pitchFamily="34" charset="0"/>
                <a:cs typeface="Times New Roman" panose="02020603050405020304" pitchFamily="18" charset="0"/>
              </a:rPr>
              <a:t>Special Coatings</a:t>
            </a:r>
            <a:endParaRPr lang="en-US" sz="1800" dirty="0">
              <a:solidFill>
                <a:schemeClr val="tx1">
                  <a:lumMod val="95000"/>
                  <a:lumOff val="5000"/>
                </a:schemeClr>
              </a:solidFill>
              <a:effectLst/>
              <a:ea typeface="Calibri" panose="020F0502020204030204" pitchFamily="34" charset="0"/>
              <a:cs typeface="Times New Roman" panose="02020603050405020304" pitchFamily="18"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IN" sz="1800" dirty="0">
                <a:solidFill>
                  <a:schemeClr val="tx1">
                    <a:lumMod val="95000"/>
                    <a:lumOff val="5000"/>
                  </a:schemeClr>
                </a:solidFill>
                <a:effectLst/>
                <a:ea typeface="Calibri" panose="020F0502020204030204" pitchFamily="34" charset="0"/>
                <a:cs typeface="Times New Roman" panose="02020603050405020304" pitchFamily="18" charset="0"/>
              </a:rPr>
              <a:t>Machine shop fully equipped providing professional rebuild capabilities</a:t>
            </a:r>
            <a:endParaRPr lang="en-US" sz="1800" dirty="0">
              <a:solidFill>
                <a:schemeClr val="tx1">
                  <a:lumMod val="95000"/>
                  <a:lumOff val="5000"/>
                </a:schemeClr>
              </a:solidFill>
              <a:effectLst/>
              <a:ea typeface="Calibri" panose="020F0502020204030204" pitchFamily="34" charset="0"/>
              <a:cs typeface="Times New Roman" panose="02020603050405020304" pitchFamily="18"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IN" sz="1800" dirty="0">
                <a:solidFill>
                  <a:schemeClr val="tx1">
                    <a:lumMod val="95000"/>
                    <a:lumOff val="5000"/>
                  </a:schemeClr>
                </a:solidFill>
                <a:effectLst/>
                <a:ea typeface="Calibri" panose="020F0502020204030204" pitchFamily="34" charset="0"/>
                <a:cs typeface="Times New Roman" panose="02020603050405020304" pitchFamily="18" charset="0"/>
              </a:rPr>
              <a:t>Motor analysis, rebuild, repairs and replacements</a:t>
            </a:r>
            <a:endParaRPr lang="en-US" sz="1800" dirty="0">
              <a:solidFill>
                <a:schemeClr val="tx1">
                  <a:lumMod val="95000"/>
                  <a:lumOff val="5000"/>
                </a:schemeClr>
              </a:solidFill>
              <a:effectLst/>
              <a:ea typeface="Calibri" panose="020F0502020204030204" pitchFamily="34" charset="0"/>
              <a:cs typeface="Times New Roman" panose="02020603050405020304" pitchFamily="18"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IN" sz="1800" dirty="0">
                <a:solidFill>
                  <a:schemeClr val="tx1">
                    <a:lumMod val="95000"/>
                    <a:lumOff val="5000"/>
                  </a:schemeClr>
                </a:solidFill>
                <a:effectLst/>
                <a:ea typeface="Calibri" panose="020F0502020204030204" pitchFamily="34" charset="0"/>
                <a:cs typeface="Times New Roman" panose="02020603050405020304" pitchFamily="18" charset="0"/>
              </a:rPr>
              <a:t>Reassembly</a:t>
            </a:r>
            <a:endParaRPr lang="en-US" sz="1800" dirty="0">
              <a:solidFill>
                <a:schemeClr val="tx1">
                  <a:lumMod val="95000"/>
                  <a:lumOff val="5000"/>
                </a:schemeClr>
              </a:solidFill>
              <a:effectLst/>
              <a:ea typeface="Calibri" panose="020F0502020204030204" pitchFamily="34" charset="0"/>
              <a:cs typeface="Times New Roman" panose="02020603050405020304" pitchFamily="18"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IN" sz="1800" dirty="0">
                <a:solidFill>
                  <a:schemeClr val="tx1">
                    <a:lumMod val="95000"/>
                    <a:lumOff val="5000"/>
                  </a:schemeClr>
                </a:solidFill>
                <a:effectLst/>
                <a:ea typeface="Calibri" panose="020F0502020204030204" pitchFamily="34" charset="0"/>
                <a:cs typeface="Times New Roman" panose="02020603050405020304" pitchFamily="18" charset="0"/>
              </a:rPr>
              <a:t>Delivery and installation as requested</a:t>
            </a:r>
            <a:endParaRPr lang="en-US" sz="1800" dirty="0">
              <a:solidFill>
                <a:schemeClr val="tx1">
                  <a:lumMod val="95000"/>
                  <a:lumOff val="5000"/>
                </a:schemeClr>
              </a:solidFill>
              <a:effectLst/>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5C305E36-E4C4-4F6F-9234-105E22B4AA57}"/>
              </a:ext>
            </a:extLst>
          </p:cNvPr>
          <p:cNvSpPr txBox="1"/>
          <p:nvPr/>
        </p:nvSpPr>
        <p:spPr>
          <a:xfrm>
            <a:off x="11880570" y="6492870"/>
            <a:ext cx="1119801" cy="365129"/>
          </a:xfrm>
          <a:prstGeom prst="rect">
            <a:avLst/>
          </a:prstGeom>
          <a:no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1200" cap="none" spc="0" baseline="0">
                <a:solidFill>
                  <a:srgbClr val="898989"/>
                </a:solidFill>
                <a:uFillTx/>
                <a:latin typeface="Calibri"/>
              </a:rPr>
              <a:t>5</a:t>
            </a:r>
          </a:p>
        </p:txBody>
      </p:sp>
      <p:pic>
        <p:nvPicPr>
          <p:cNvPr id="6" name="Picture 8">
            <a:extLst>
              <a:ext uri="{FF2B5EF4-FFF2-40B4-BE49-F238E27FC236}">
                <a16:creationId xmlns:a16="http://schemas.microsoft.com/office/drawing/2014/main" id="{AE6D0597-847F-4115-9F8D-FB8F166F56B4}"/>
              </a:ext>
            </a:extLst>
          </p:cNvPr>
          <p:cNvPicPr>
            <a:picLocks noChangeAspect="1"/>
          </p:cNvPicPr>
          <p:nvPr/>
        </p:nvPicPr>
        <p:blipFill>
          <a:blip r:embed="rId2"/>
          <a:stretch>
            <a:fillRect/>
          </a:stretch>
        </p:blipFill>
        <p:spPr>
          <a:xfrm>
            <a:off x="11370362" y="82826"/>
            <a:ext cx="1858618" cy="667173"/>
          </a:xfrm>
          <a:prstGeom prst="rect">
            <a:avLst/>
          </a:prstGeom>
          <a:noFill/>
          <a:ln cap="flat">
            <a:noFill/>
          </a:ln>
        </p:spPr>
      </p:pic>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showMasterSp="0">
  <p:cSld name="Slide54">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FCC345A7-A536-4DEF-B3EA-01765DDD2EA0}"/>
              </a:ext>
            </a:extLst>
          </p:cNvPr>
          <p:cNvSpPr txBox="1"/>
          <p:nvPr/>
        </p:nvSpPr>
        <p:spPr>
          <a:xfrm>
            <a:off x="11897139" y="6492870"/>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1200" cap="none" spc="0" baseline="0">
                <a:solidFill>
                  <a:srgbClr val="898989"/>
                </a:solidFill>
                <a:uFillTx/>
                <a:latin typeface="Calibri"/>
              </a:rPr>
              <a:t>6</a:t>
            </a:r>
          </a:p>
        </p:txBody>
      </p:sp>
      <p:pic>
        <p:nvPicPr>
          <p:cNvPr id="5" name="Picture 8">
            <a:extLst>
              <a:ext uri="{FF2B5EF4-FFF2-40B4-BE49-F238E27FC236}">
                <a16:creationId xmlns:a16="http://schemas.microsoft.com/office/drawing/2014/main" id="{6D724BAB-CDA4-4FC0-A5EC-332C9AF2009F}"/>
              </a:ext>
            </a:extLst>
          </p:cNvPr>
          <p:cNvPicPr>
            <a:picLocks noChangeAspect="1"/>
          </p:cNvPicPr>
          <p:nvPr/>
        </p:nvPicPr>
        <p:blipFill>
          <a:blip r:embed="rId2"/>
          <a:stretch>
            <a:fillRect/>
          </a:stretch>
        </p:blipFill>
        <p:spPr>
          <a:xfrm>
            <a:off x="11370362" y="82826"/>
            <a:ext cx="1858618" cy="667173"/>
          </a:xfrm>
          <a:prstGeom prst="rect">
            <a:avLst/>
          </a:prstGeom>
          <a:noFill/>
          <a:ln cap="flat">
            <a:noFill/>
          </a:ln>
        </p:spPr>
      </p:pic>
      <p:sp>
        <p:nvSpPr>
          <p:cNvPr id="7" name="Content Placeholder 6">
            <a:extLst>
              <a:ext uri="{FF2B5EF4-FFF2-40B4-BE49-F238E27FC236}">
                <a16:creationId xmlns:a16="http://schemas.microsoft.com/office/drawing/2014/main" id="{F69F3862-48C6-4747-8DEE-F2A8633B8B2F}"/>
              </a:ext>
            </a:extLst>
          </p:cNvPr>
          <p:cNvSpPr>
            <a:spLocks noGrp="1"/>
          </p:cNvSpPr>
          <p:nvPr>
            <p:ph idx="1"/>
          </p:nvPr>
        </p:nvSpPr>
        <p:spPr>
          <a:xfrm>
            <a:off x="336372" y="1071156"/>
            <a:ext cx="8471726" cy="5097314"/>
          </a:xfrm>
        </p:spPr>
        <p:txBody>
          <a:bodyPr>
            <a:normAutofit/>
          </a:bodyPr>
          <a:lstStyle/>
          <a:p>
            <a:pPr algn="just"/>
            <a:r>
              <a:rPr lang="en-IN" sz="2000" dirty="0">
                <a:solidFill>
                  <a:schemeClr val="tx1">
                    <a:lumMod val="95000"/>
                    <a:lumOff val="5000"/>
                  </a:schemeClr>
                </a:solidFill>
                <a:effectLst/>
                <a:latin typeface="+mn-lt"/>
                <a:ea typeface="Calibri" panose="020F0502020204030204" pitchFamily="34" charset="0"/>
              </a:rPr>
              <a:t>Vertical turbine pumps (VTPs) are a type of rotodynamic pump that use radial or modified radial flow impellers in a vertical configuration.</a:t>
            </a:r>
          </a:p>
          <a:p>
            <a:pPr algn="just"/>
            <a:endParaRPr lang="en-IN" sz="500" dirty="0">
              <a:solidFill>
                <a:schemeClr val="tx1">
                  <a:lumMod val="95000"/>
                  <a:lumOff val="5000"/>
                </a:schemeClr>
              </a:solidFill>
              <a:effectLst/>
              <a:latin typeface="+mn-lt"/>
              <a:ea typeface="Calibri" panose="020F0502020204030204" pitchFamily="34" charset="0"/>
            </a:endParaRPr>
          </a:p>
          <a:p>
            <a:pPr algn="just"/>
            <a:r>
              <a:rPr lang="en-IN" sz="2000" dirty="0">
                <a:solidFill>
                  <a:schemeClr val="tx1">
                    <a:lumMod val="95000"/>
                    <a:lumOff val="5000"/>
                  </a:schemeClr>
                </a:solidFill>
                <a:effectLst/>
                <a:latin typeface="+mn-lt"/>
                <a:ea typeface="Calibri" panose="020F0502020204030204" pitchFamily="34" charset="0"/>
                <a:cs typeface="Times New Roman" panose="02020603050405020304" pitchFamily="18" charset="0"/>
              </a:rPr>
              <a:t>These pumps transport water to treatment plants, irrigation sprinklers and to faucets in homes.</a:t>
            </a:r>
          </a:p>
          <a:p>
            <a:pPr algn="just"/>
            <a:endParaRPr lang="en-IN" sz="500" dirty="0">
              <a:solidFill>
                <a:schemeClr val="tx1">
                  <a:lumMod val="95000"/>
                  <a:lumOff val="5000"/>
                </a:schemeClr>
              </a:solidFill>
              <a:effectLst/>
              <a:latin typeface="+mn-lt"/>
              <a:ea typeface="Calibri" panose="020F0502020204030204" pitchFamily="34" charset="0"/>
              <a:cs typeface="Times New Roman" panose="02020603050405020304" pitchFamily="18" charset="0"/>
            </a:endParaRPr>
          </a:p>
          <a:p>
            <a:pPr algn="just"/>
            <a:r>
              <a:rPr lang="en-IN" sz="2000" dirty="0">
                <a:solidFill>
                  <a:schemeClr val="tx1">
                    <a:lumMod val="95000"/>
                    <a:lumOff val="5000"/>
                  </a:schemeClr>
                </a:solidFill>
                <a:effectLst/>
                <a:latin typeface="+mn-lt"/>
                <a:ea typeface="Calibri" panose="020F0502020204030204" pitchFamily="34" charset="0"/>
                <a:cs typeface="Times New Roman" panose="02020603050405020304" pitchFamily="18" charset="0"/>
              </a:rPr>
              <a:t>Another unique application of a VTP is that the pump can be run in reverse and be used as a hydraulic turbine to generate power. </a:t>
            </a:r>
          </a:p>
          <a:p>
            <a:pPr algn="just"/>
            <a:endParaRPr lang="en-IN" sz="500" dirty="0">
              <a:solidFill>
                <a:schemeClr val="tx1">
                  <a:lumMod val="95000"/>
                  <a:lumOff val="5000"/>
                </a:schemeClr>
              </a:solidFill>
              <a:latin typeface="+mn-lt"/>
              <a:ea typeface="Calibri" panose="020F0502020204030204" pitchFamily="34" charset="0"/>
              <a:cs typeface="Times New Roman" panose="02020603050405020304" pitchFamily="18" charset="0"/>
            </a:endParaRPr>
          </a:p>
          <a:p>
            <a:pPr algn="just"/>
            <a:r>
              <a:rPr lang="en-US" sz="2000" b="0" i="0" dirty="0">
                <a:solidFill>
                  <a:schemeClr val="tx1">
                    <a:lumMod val="95000"/>
                    <a:lumOff val="5000"/>
                  </a:schemeClr>
                </a:solidFill>
                <a:effectLst/>
                <a:latin typeface="+mn-lt"/>
              </a:rPr>
              <a:t>Vertical turbines are commonly used in all types of applications, from moving process water in industrial plants to providing flow for cooling towers at power plants, from pumping raw water for irrigation, to boosting water pressure in municipal pumping systems, and for virtually every other imaginable pumping application. </a:t>
            </a:r>
          </a:p>
          <a:p>
            <a:pPr algn="just"/>
            <a:endParaRPr lang="en-US" sz="500" b="0" i="0" dirty="0">
              <a:solidFill>
                <a:schemeClr val="tx1">
                  <a:lumMod val="95000"/>
                  <a:lumOff val="5000"/>
                </a:schemeClr>
              </a:solidFill>
              <a:effectLst/>
              <a:latin typeface="+mn-lt"/>
            </a:endParaRPr>
          </a:p>
          <a:p>
            <a:pPr algn="just"/>
            <a:r>
              <a:rPr lang="en-US" sz="2000" b="0" i="0" dirty="0">
                <a:solidFill>
                  <a:schemeClr val="tx1">
                    <a:lumMod val="95000"/>
                    <a:lumOff val="5000"/>
                  </a:schemeClr>
                </a:solidFill>
                <a:effectLst/>
                <a:latin typeface="+mn-lt"/>
              </a:rPr>
              <a:t>Turbines are one of the most popular types of pumps for designers, end-users, installing Contractors, and distributors.</a:t>
            </a:r>
            <a:endParaRPr lang="en-US" sz="2000" dirty="0">
              <a:solidFill>
                <a:schemeClr val="tx1">
                  <a:lumMod val="95000"/>
                  <a:lumOff val="5000"/>
                </a:schemeClr>
              </a:solidFill>
              <a:latin typeface="+mn-lt"/>
            </a:endParaRPr>
          </a:p>
        </p:txBody>
      </p:sp>
      <p:sp>
        <p:nvSpPr>
          <p:cNvPr id="8" name="Title 1">
            <a:extLst>
              <a:ext uri="{FF2B5EF4-FFF2-40B4-BE49-F238E27FC236}">
                <a16:creationId xmlns:a16="http://schemas.microsoft.com/office/drawing/2014/main" id="{A83906BA-B03A-4092-99C7-35F0D146F231}"/>
              </a:ext>
            </a:extLst>
          </p:cNvPr>
          <p:cNvSpPr txBox="1"/>
          <p:nvPr/>
        </p:nvSpPr>
        <p:spPr>
          <a:xfrm>
            <a:off x="121767" y="592312"/>
            <a:ext cx="6213717" cy="45719"/>
          </a:xfrm>
          <a:prstGeom prst="rect">
            <a:avLst/>
          </a:prstGeom>
          <a:gradFill>
            <a:gsLst>
              <a:gs pos="0">
                <a:srgbClr val="B1CBE9"/>
              </a:gs>
              <a:gs pos="100000">
                <a:srgbClr val="A3C1E5"/>
              </a:gs>
            </a:gsLst>
            <a:lin ang="5400000"/>
          </a:gradFill>
          <a:ln w="6345" cap="flat">
            <a:solidFill>
              <a:srgbClr val="5B9BD5"/>
            </a:solidFill>
            <a:prstDash val="solid"/>
            <a:miter/>
          </a:ln>
        </p:spPr>
        <p:txBody>
          <a:bodyPr vert="horz" wrap="square" lIns="91440" tIns="45720" rIns="91440" bIns="45720" anchor="b" anchorCtr="0" compatLnSpc="1">
            <a:noAutofit/>
          </a:bodyPr>
          <a:lstStyle/>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GB" sz="4000" b="1" i="0" u="none" strike="noStrike" kern="1200" cap="none" spc="600" baseline="0" dirty="0">
                <a:solidFill>
                  <a:srgbClr val="000000"/>
                </a:solidFill>
                <a:effectLst>
                  <a:outerShdw dist="38096" dir="2700000">
                    <a:srgbClr val="000000"/>
                  </a:outerShdw>
                </a:effectLst>
                <a:uFillTx/>
                <a:latin typeface="Calibri Light"/>
              </a:rPr>
              <a:t> </a:t>
            </a:r>
            <a:r>
              <a:rPr lang="en-GB" sz="3200" b="1" spc="600" dirty="0">
                <a:solidFill>
                  <a:srgbClr val="000000"/>
                </a:solidFill>
                <a:effectLst>
                  <a:outerShdw dist="38096" dir="2700000">
                    <a:srgbClr val="000000"/>
                  </a:outerShdw>
                </a:effectLst>
                <a:latin typeface="Calibri Light"/>
              </a:rPr>
              <a:t>VERTICAL TURBINE PUMP</a:t>
            </a:r>
            <a:endParaRPr lang="en-GB" sz="4000" b="1" i="0" u="none" strike="noStrike" kern="1200" cap="none" spc="600" baseline="0" dirty="0">
              <a:solidFill>
                <a:srgbClr val="000000"/>
              </a:solidFill>
              <a:effectLst>
                <a:outerShdw dist="38096" dir="2700000">
                  <a:srgbClr val="000000"/>
                </a:outerShdw>
              </a:effectLst>
              <a:uFillTx/>
              <a:latin typeface="Calibri Light"/>
            </a:endParaRPr>
          </a:p>
        </p:txBody>
      </p:sp>
      <p:pic>
        <p:nvPicPr>
          <p:cNvPr id="10" name="Picture 9">
            <a:extLst>
              <a:ext uri="{FF2B5EF4-FFF2-40B4-BE49-F238E27FC236}">
                <a16:creationId xmlns:a16="http://schemas.microsoft.com/office/drawing/2014/main" id="{18712C6C-D12D-49EB-9B08-FDC7E28DB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1466" y="4578916"/>
            <a:ext cx="3141306" cy="1816599"/>
          </a:xfrm>
          <a:prstGeom prst="rect">
            <a:avLst/>
          </a:prstGeom>
        </p:spPr>
      </p:pic>
      <p:pic>
        <p:nvPicPr>
          <p:cNvPr id="12" name="Picture 11">
            <a:extLst>
              <a:ext uri="{FF2B5EF4-FFF2-40B4-BE49-F238E27FC236}">
                <a16:creationId xmlns:a16="http://schemas.microsoft.com/office/drawing/2014/main" id="{EE2263B0-6BC6-40FC-B24F-8CC4C98AFE3F}"/>
              </a:ext>
            </a:extLst>
          </p:cNvPr>
          <p:cNvPicPr>
            <a:picLocks noChangeAspect="1"/>
          </p:cNvPicPr>
          <p:nvPr/>
        </p:nvPicPr>
        <p:blipFill rotWithShape="1">
          <a:blip r:embed="rId4">
            <a:extLst>
              <a:ext uri="{28A0092B-C50C-407E-A947-70E740481C1C}">
                <a14:useLocalDpi xmlns:a14="http://schemas.microsoft.com/office/drawing/2010/main" val="0"/>
              </a:ext>
            </a:extLst>
          </a:blip>
          <a:srcRect l="34255" r="33900"/>
          <a:stretch/>
        </p:blipFill>
        <p:spPr>
          <a:xfrm>
            <a:off x="9759820" y="908010"/>
            <a:ext cx="1054360" cy="3441688"/>
          </a:xfrm>
          <a:prstGeom prst="rect">
            <a:avLst/>
          </a:prstGeom>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name="Slide40">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C6CED74B-44C1-4BDA-A3C9-547146665E27}"/>
              </a:ext>
            </a:extLst>
          </p:cNvPr>
          <p:cNvSpPr txBox="1"/>
          <p:nvPr/>
        </p:nvSpPr>
        <p:spPr>
          <a:xfrm>
            <a:off x="11878613" y="6492870"/>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1200" cap="none" spc="0" baseline="0">
                <a:solidFill>
                  <a:srgbClr val="898989"/>
                </a:solidFill>
                <a:uFillTx/>
                <a:latin typeface="Calibri"/>
              </a:rPr>
              <a:t>7</a:t>
            </a:r>
          </a:p>
        </p:txBody>
      </p:sp>
      <p:pic>
        <p:nvPicPr>
          <p:cNvPr id="17" name="Picture 8">
            <a:extLst>
              <a:ext uri="{FF2B5EF4-FFF2-40B4-BE49-F238E27FC236}">
                <a16:creationId xmlns:a16="http://schemas.microsoft.com/office/drawing/2014/main" id="{EA8EF7BD-DF36-4B19-AFB7-2B95D1947B9F}"/>
              </a:ext>
            </a:extLst>
          </p:cNvPr>
          <p:cNvPicPr>
            <a:picLocks noChangeAspect="1"/>
          </p:cNvPicPr>
          <p:nvPr/>
        </p:nvPicPr>
        <p:blipFill>
          <a:blip r:embed="rId2"/>
          <a:stretch>
            <a:fillRect/>
          </a:stretch>
        </p:blipFill>
        <p:spPr>
          <a:xfrm>
            <a:off x="11370362" y="82826"/>
            <a:ext cx="1858618" cy="667173"/>
          </a:xfrm>
          <a:prstGeom prst="rect">
            <a:avLst/>
          </a:prstGeom>
          <a:noFill/>
          <a:ln cap="flat">
            <a:noFill/>
          </a:ln>
        </p:spPr>
      </p:pic>
      <p:sp>
        <p:nvSpPr>
          <p:cNvPr id="18" name="Title 1">
            <a:extLst>
              <a:ext uri="{FF2B5EF4-FFF2-40B4-BE49-F238E27FC236}">
                <a16:creationId xmlns:a16="http://schemas.microsoft.com/office/drawing/2014/main" id="{7CA07585-4DBA-4C65-AB5D-57BEE60C3E8C}"/>
              </a:ext>
            </a:extLst>
          </p:cNvPr>
          <p:cNvSpPr txBox="1"/>
          <p:nvPr/>
        </p:nvSpPr>
        <p:spPr>
          <a:xfrm>
            <a:off x="121767" y="592312"/>
            <a:ext cx="6213717" cy="45719"/>
          </a:xfrm>
          <a:prstGeom prst="rect">
            <a:avLst/>
          </a:prstGeom>
          <a:gradFill>
            <a:gsLst>
              <a:gs pos="0">
                <a:srgbClr val="B1CBE9"/>
              </a:gs>
              <a:gs pos="100000">
                <a:srgbClr val="A3C1E5"/>
              </a:gs>
            </a:gsLst>
            <a:lin ang="5400000"/>
          </a:gradFill>
          <a:ln w="6345" cap="flat">
            <a:solidFill>
              <a:srgbClr val="5B9BD5"/>
            </a:solidFill>
            <a:prstDash val="solid"/>
            <a:miter/>
          </a:ln>
        </p:spPr>
        <p:txBody>
          <a:bodyPr vert="horz" wrap="square" lIns="91440" tIns="45720" rIns="91440" bIns="45720" anchor="b" anchorCtr="0" compatLnSpc="1">
            <a:noAutofit/>
          </a:bodyPr>
          <a:lstStyle/>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GB" sz="4000" b="1" i="0" u="none" strike="noStrike" kern="1200" cap="none" spc="600" baseline="0" dirty="0">
                <a:solidFill>
                  <a:srgbClr val="000000"/>
                </a:solidFill>
                <a:effectLst>
                  <a:outerShdw dist="38096" dir="2700000">
                    <a:srgbClr val="000000"/>
                  </a:outerShdw>
                </a:effectLst>
                <a:uFillTx/>
                <a:latin typeface="Calibri Light"/>
              </a:rPr>
              <a:t> </a:t>
            </a:r>
            <a:r>
              <a:rPr lang="en-GB" sz="3200" b="1" spc="600" dirty="0">
                <a:solidFill>
                  <a:srgbClr val="000000"/>
                </a:solidFill>
                <a:effectLst>
                  <a:outerShdw dist="38096" dir="2700000">
                    <a:srgbClr val="000000"/>
                  </a:outerShdw>
                </a:effectLst>
                <a:latin typeface="Calibri Light"/>
              </a:rPr>
              <a:t>VERTICAL TURBINE PUMP</a:t>
            </a:r>
            <a:endParaRPr lang="en-GB" sz="4000" b="1" i="0" u="none" strike="noStrike" kern="1200" cap="none" spc="600" baseline="0" dirty="0">
              <a:solidFill>
                <a:srgbClr val="000000"/>
              </a:solidFill>
              <a:effectLst>
                <a:outerShdw dist="38096" dir="2700000">
                  <a:srgbClr val="000000"/>
                </a:outerShdw>
              </a:effectLst>
              <a:uFillTx/>
              <a:latin typeface="Calibri Light"/>
            </a:endParaRPr>
          </a:p>
        </p:txBody>
      </p:sp>
      <p:sp>
        <p:nvSpPr>
          <p:cNvPr id="19" name="Content Placeholder 6">
            <a:extLst>
              <a:ext uri="{FF2B5EF4-FFF2-40B4-BE49-F238E27FC236}">
                <a16:creationId xmlns:a16="http://schemas.microsoft.com/office/drawing/2014/main" id="{F98D0C9D-98B8-4677-953D-115E60891A30}"/>
              </a:ext>
            </a:extLst>
          </p:cNvPr>
          <p:cNvSpPr>
            <a:spLocks noGrp="1"/>
          </p:cNvSpPr>
          <p:nvPr>
            <p:ph idx="1"/>
          </p:nvPr>
        </p:nvSpPr>
        <p:spPr>
          <a:xfrm>
            <a:off x="392355" y="814920"/>
            <a:ext cx="8649008" cy="5887075"/>
          </a:xfrm>
        </p:spPr>
        <p:txBody>
          <a:bodyPr>
            <a:normAutofit/>
          </a:bodyPr>
          <a:lstStyle/>
          <a:p>
            <a:pPr marR="0" lvl="0">
              <a:lnSpc>
                <a:spcPct val="100000"/>
              </a:lnSpc>
              <a:spcBef>
                <a:spcPts val="0"/>
              </a:spcBef>
              <a:spcAft>
                <a:spcPts val="1875"/>
              </a:spcAft>
              <a:buFont typeface="Courier New" panose="02070309020205020404" pitchFamily="49" charset="0"/>
              <a:buChar char="o"/>
            </a:pPr>
            <a:r>
              <a:rPr lang="en-US" sz="1800" b="1" dirty="0">
                <a:solidFill>
                  <a:srgbClr val="000000"/>
                </a:solidFill>
                <a:effectLst/>
                <a:latin typeface="+mn-lt"/>
                <a:ea typeface="Times New Roman" panose="02020603050405020304" pitchFamily="18" charset="0"/>
                <a:cs typeface="Times New Roman" panose="02020603050405020304" pitchFamily="18" charset="0"/>
              </a:rPr>
              <a:t>Turbine pumps has got three distinct sections</a:t>
            </a:r>
            <a:endParaRPr lang="en-US" sz="1800" dirty="0">
              <a:effectLst/>
              <a:latin typeface="+mn-lt"/>
              <a:ea typeface="Calibri" panose="020F0502020204030204" pitchFamily="34" charset="0"/>
              <a:cs typeface="Times New Roman" panose="02020603050405020304" pitchFamily="18" charset="0"/>
            </a:endParaRPr>
          </a:p>
          <a:p>
            <a:pPr marL="342900" marR="0" lvl="0" indent="-342900">
              <a:lnSpc>
                <a:spcPct val="100000"/>
              </a:lnSpc>
              <a:spcBef>
                <a:spcPts val="0"/>
              </a:spcBef>
              <a:spcAft>
                <a:spcPts val="800"/>
              </a:spcAft>
            </a:pPr>
            <a:r>
              <a:rPr lang="en-US" sz="1800" dirty="0">
                <a:solidFill>
                  <a:srgbClr val="000000"/>
                </a:solidFill>
                <a:effectLst/>
                <a:latin typeface="+mn-lt"/>
                <a:ea typeface="Times New Roman" panose="02020603050405020304" pitchFamily="18" charset="0"/>
                <a:cs typeface="Times New Roman" panose="02020603050405020304" pitchFamily="18" charset="0"/>
              </a:rPr>
              <a:t>Bowl assembly</a:t>
            </a:r>
            <a:endParaRPr lang="en-US" sz="1800" dirty="0">
              <a:effectLst/>
              <a:latin typeface="+mn-lt"/>
              <a:ea typeface="Calibri" panose="020F0502020204030204" pitchFamily="34" charset="0"/>
              <a:cs typeface="Times New Roman" panose="02020603050405020304" pitchFamily="18" charset="0"/>
            </a:endParaRPr>
          </a:p>
          <a:p>
            <a:pPr marL="342900" marR="0" lvl="0" indent="-342900">
              <a:lnSpc>
                <a:spcPct val="100000"/>
              </a:lnSpc>
              <a:spcBef>
                <a:spcPts val="0"/>
              </a:spcBef>
              <a:spcAft>
                <a:spcPts val="800"/>
              </a:spcAft>
            </a:pPr>
            <a:r>
              <a:rPr lang="en-US" sz="1800" dirty="0">
                <a:solidFill>
                  <a:srgbClr val="000000"/>
                </a:solidFill>
                <a:effectLst/>
                <a:latin typeface="+mn-lt"/>
                <a:ea typeface="Times New Roman" panose="02020603050405020304" pitchFamily="18" charset="0"/>
                <a:cs typeface="Times New Roman" panose="02020603050405020304" pitchFamily="18" charset="0"/>
              </a:rPr>
              <a:t>Column assembly</a:t>
            </a:r>
            <a:endParaRPr lang="en-US" sz="1800" dirty="0">
              <a:effectLst/>
              <a:latin typeface="+mn-lt"/>
              <a:ea typeface="Calibri" panose="020F0502020204030204" pitchFamily="34" charset="0"/>
              <a:cs typeface="Times New Roman" panose="02020603050405020304" pitchFamily="18" charset="0"/>
            </a:endParaRPr>
          </a:p>
          <a:p>
            <a:pPr marL="342900" marR="0" lvl="0" indent="-342900">
              <a:lnSpc>
                <a:spcPct val="100000"/>
              </a:lnSpc>
              <a:spcBef>
                <a:spcPts val="0"/>
              </a:spcBef>
              <a:spcAft>
                <a:spcPts val="800"/>
              </a:spcAft>
            </a:pPr>
            <a:r>
              <a:rPr lang="en-US" sz="1800" dirty="0">
                <a:solidFill>
                  <a:srgbClr val="000000"/>
                </a:solidFill>
                <a:effectLst/>
                <a:latin typeface="+mn-lt"/>
                <a:ea typeface="Times New Roman" panose="02020603050405020304" pitchFamily="18" charset="0"/>
                <a:cs typeface="Times New Roman" panose="02020603050405020304" pitchFamily="18" charset="0"/>
              </a:rPr>
              <a:t>Head assembly</a:t>
            </a:r>
            <a:endParaRPr lang="en-IN" sz="400" b="1" dirty="0">
              <a:solidFill>
                <a:srgbClr val="232323"/>
              </a:solidFill>
              <a:effectLst/>
              <a:latin typeface="+mn-lt"/>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1875"/>
              </a:spcAft>
              <a:buNone/>
            </a:pPr>
            <a:r>
              <a:rPr lang="en-IN" sz="1800" b="1" dirty="0">
                <a:solidFill>
                  <a:srgbClr val="232323"/>
                </a:solidFill>
                <a:effectLst/>
                <a:latin typeface="+mn-lt"/>
                <a:ea typeface="Times New Roman" panose="02020603050405020304" pitchFamily="18" charset="0"/>
                <a:cs typeface="Times New Roman" panose="02020603050405020304" pitchFamily="18" charset="0"/>
              </a:rPr>
              <a:t>Column Assembly of Turbine Pumps : </a:t>
            </a:r>
            <a:r>
              <a:rPr lang="en-US" sz="1800" dirty="0">
                <a:solidFill>
                  <a:srgbClr val="000000"/>
                </a:solidFill>
                <a:effectLst/>
                <a:latin typeface="+mn-lt"/>
                <a:ea typeface="Times New Roman" panose="02020603050405020304" pitchFamily="18" charset="0"/>
              </a:rPr>
              <a:t>Column assembly connects the bowl assembly with head assembly and forms a medium for lifting the water up. It comprises of column pipes, shaft assembly and its enclosing tube in case of oil lubricated type of pump. </a:t>
            </a:r>
          </a:p>
          <a:p>
            <a:pPr marL="0" marR="0" indent="0">
              <a:lnSpc>
                <a:spcPct val="100000"/>
              </a:lnSpc>
              <a:spcBef>
                <a:spcPts val="0"/>
              </a:spcBef>
              <a:spcAft>
                <a:spcPts val="1875"/>
              </a:spcAft>
              <a:buNone/>
            </a:pPr>
            <a:r>
              <a:rPr lang="en-IN" sz="1800" b="1" dirty="0">
                <a:solidFill>
                  <a:srgbClr val="232323"/>
                </a:solidFill>
                <a:effectLst/>
                <a:latin typeface="+mn-lt"/>
                <a:ea typeface="Times New Roman" panose="02020603050405020304" pitchFamily="18" charset="0"/>
                <a:cs typeface="Times New Roman" panose="02020603050405020304" pitchFamily="18" charset="0"/>
              </a:rPr>
              <a:t>Head Assembly of Turbine Pumps: </a:t>
            </a:r>
            <a:r>
              <a:rPr lang="en-IN" sz="1800" dirty="0">
                <a:solidFill>
                  <a:srgbClr val="000000"/>
                </a:solidFill>
                <a:effectLst/>
                <a:latin typeface="+mn-lt"/>
                <a:ea typeface="Times New Roman" panose="02020603050405020304" pitchFamily="18" charset="0"/>
              </a:rPr>
              <a:t>The head assembly consists of</a:t>
            </a:r>
            <a:endParaRPr lang="en-US" sz="1800" dirty="0">
              <a:effectLst/>
              <a:latin typeface="+mn-lt"/>
              <a:ea typeface="Times New Roman" panose="02020603050405020304" pitchFamily="18" charset="0"/>
            </a:endParaRPr>
          </a:p>
          <a:p>
            <a:pPr marL="342900" marR="0" lvl="0" indent="-342900">
              <a:lnSpc>
                <a:spcPct val="100000"/>
              </a:lnSpc>
              <a:spcBef>
                <a:spcPts val="0"/>
              </a:spcBef>
              <a:spcAft>
                <a:spcPts val="800"/>
              </a:spcAft>
              <a:tabLst>
                <a:tab pos="457200" algn="l"/>
              </a:tabLst>
            </a:pPr>
            <a:r>
              <a:rPr lang="en-IN" sz="1800" dirty="0">
                <a:solidFill>
                  <a:srgbClr val="000000"/>
                </a:solidFill>
                <a:effectLst/>
                <a:latin typeface="+mn-lt"/>
                <a:ea typeface="Calibri" panose="020F0502020204030204" pitchFamily="34" charset="0"/>
                <a:cs typeface="Times New Roman" panose="02020603050405020304" pitchFamily="18" charset="0"/>
              </a:rPr>
              <a:t>Base from which the column, shaft assembly, and bowl assembly are suspended</a:t>
            </a:r>
            <a:endParaRPr lang="en-US" sz="1800" dirty="0">
              <a:effectLst/>
              <a:latin typeface="+mn-lt"/>
              <a:ea typeface="Calibri" panose="020F0502020204030204" pitchFamily="34" charset="0"/>
              <a:cs typeface="Times New Roman" panose="02020603050405020304" pitchFamily="18" charset="0"/>
            </a:endParaRPr>
          </a:p>
          <a:p>
            <a:pPr marL="342900" marR="0" lvl="0" indent="-342900">
              <a:lnSpc>
                <a:spcPct val="100000"/>
              </a:lnSpc>
              <a:spcBef>
                <a:spcPts val="0"/>
              </a:spcBef>
              <a:spcAft>
                <a:spcPts val="800"/>
              </a:spcAft>
              <a:tabLst>
                <a:tab pos="457200" algn="l"/>
              </a:tabLst>
            </a:pPr>
            <a:r>
              <a:rPr lang="en-IN" sz="1800" dirty="0">
                <a:solidFill>
                  <a:srgbClr val="000000"/>
                </a:solidFill>
                <a:effectLst/>
                <a:latin typeface="+mn-lt"/>
                <a:ea typeface="Calibri" panose="020F0502020204030204" pitchFamily="34" charset="0"/>
                <a:cs typeface="Times New Roman" panose="02020603050405020304" pitchFamily="18" charset="0"/>
              </a:rPr>
              <a:t>Discharge-head-elbow which directs water into delivery piping system</a:t>
            </a:r>
            <a:endParaRPr lang="en-US" sz="1800" dirty="0">
              <a:effectLst/>
              <a:latin typeface="+mn-lt"/>
              <a:ea typeface="Calibri" panose="020F0502020204030204" pitchFamily="34" charset="0"/>
              <a:cs typeface="Times New Roman" panose="02020603050405020304" pitchFamily="18" charset="0"/>
            </a:endParaRPr>
          </a:p>
          <a:p>
            <a:pPr marL="342900" marR="0" lvl="0" indent="-342900">
              <a:lnSpc>
                <a:spcPct val="100000"/>
              </a:lnSpc>
              <a:spcBef>
                <a:spcPts val="0"/>
              </a:spcBef>
              <a:spcAft>
                <a:spcPts val="800"/>
              </a:spcAft>
              <a:tabLst>
                <a:tab pos="457200" algn="l"/>
              </a:tabLst>
            </a:pPr>
            <a:r>
              <a:rPr lang="en-IN" sz="1800" dirty="0">
                <a:solidFill>
                  <a:srgbClr val="000000"/>
                </a:solidFill>
                <a:effectLst/>
                <a:latin typeface="+mn-lt"/>
                <a:ea typeface="Calibri" panose="020F0502020204030204" pitchFamily="34" charset="0"/>
                <a:cs typeface="Times New Roman" panose="02020603050405020304" pitchFamily="18" charset="0"/>
              </a:rPr>
              <a:t>Driver or Prime mover which may be Diesel engine or Electric motor</a:t>
            </a:r>
          </a:p>
          <a:p>
            <a:pPr marL="342900" marR="0" lvl="0" indent="-342900">
              <a:lnSpc>
                <a:spcPct val="100000"/>
              </a:lnSpc>
              <a:spcBef>
                <a:spcPts val="0"/>
              </a:spcBef>
              <a:spcAft>
                <a:spcPts val="800"/>
              </a:spcAft>
              <a:tabLst>
                <a:tab pos="457200" algn="l"/>
              </a:tabLst>
            </a:pPr>
            <a:endParaRPr lang="en-IN" sz="600" dirty="0">
              <a:solidFill>
                <a:srgbClr val="000000"/>
              </a:solidFill>
              <a:effectLst/>
              <a:latin typeface="+mn-lt"/>
              <a:ea typeface="Calibri" panose="020F0502020204030204" pitchFamily="34" charset="0"/>
              <a:cs typeface="Times New Roman" panose="02020603050405020304" pitchFamily="18" charset="0"/>
            </a:endParaRPr>
          </a:p>
          <a:p>
            <a:pPr marL="0" marR="0" lvl="0" indent="0" algn="just">
              <a:lnSpc>
                <a:spcPct val="100000"/>
              </a:lnSpc>
              <a:spcBef>
                <a:spcPts val="0"/>
              </a:spcBef>
              <a:spcAft>
                <a:spcPts val="800"/>
              </a:spcAft>
              <a:buNone/>
              <a:tabLst>
                <a:tab pos="457200" algn="l"/>
              </a:tabLst>
            </a:pPr>
            <a:r>
              <a:rPr lang="en-US" sz="1800" b="1" dirty="0">
                <a:solidFill>
                  <a:schemeClr val="tx1">
                    <a:lumMod val="95000"/>
                    <a:lumOff val="5000"/>
                  </a:schemeClr>
                </a:solidFill>
                <a:latin typeface="+mn-lt"/>
              </a:rPr>
              <a:t>Pump Bowl Assembly: </a:t>
            </a:r>
            <a:r>
              <a:rPr lang="en-US" sz="1800" dirty="0">
                <a:solidFill>
                  <a:schemeClr val="tx1">
                    <a:lumMod val="95000"/>
                    <a:lumOff val="5000"/>
                  </a:schemeClr>
                </a:solidFill>
                <a:latin typeface="+mn-lt"/>
              </a:rPr>
              <a:t>The bowl assembly is the heart of the vertical turbine pump. The impeller and diffuser type casing are designed to deliver the head and capacity that your system requires in the most efficient way possible. </a:t>
            </a:r>
            <a:endParaRPr lang="en-US" sz="1800" dirty="0">
              <a:solidFill>
                <a:schemeClr val="tx1">
                  <a:lumMod val="95000"/>
                  <a:lumOff val="5000"/>
                </a:schemeClr>
              </a:solidFill>
              <a:effectLst/>
              <a:latin typeface="+mn-lt"/>
              <a:ea typeface="Calibri" panose="020F0502020204030204" pitchFamily="34" charset="0"/>
              <a:cs typeface="Times New Roman" panose="02020603050405020304" pitchFamily="18" charset="0"/>
            </a:endParaRPr>
          </a:p>
          <a:p>
            <a:pPr marL="0" marR="0" indent="0">
              <a:lnSpc>
                <a:spcPct val="100000"/>
              </a:lnSpc>
              <a:spcBef>
                <a:spcPts val="0"/>
              </a:spcBef>
              <a:spcAft>
                <a:spcPts val="1875"/>
              </a:spcAft>
              <a:buNone/>
            </a:pPr>
            <a:endParaRPr lang="en-US" sz="1800" dirty="0">
              <a:effectLst/>
              <a:latin typeface="+mn-lt"/>
              <a:ea typeface="Calibri" panose="020F0502020204030204" pitchFamily="34" charset="0"/>
              <a:cs typeface="Times New Roman" panose="02020603050405020304" pitchFamily="18" charset="0"/>
            </a:endParaRPr>
          </a:p>
          <a:p>
            <a:pPr algn="just"/>
            <a:endParaRPr lang="en-US" sz="2000" dirty="0">
              <a:solidFill>
                <a:schemeClr val="tx1">
                  <a:lumMod val="95000"/>
                  <a:lumOff val="5000"/>
                </a:schemeClr>
              </a:solidFill>
              <a:latin typeface="+mn-lt"/>
            </a:endParaRPr>
          </a:p>
        </p:txBody>
      </p:sp>
      <p:pic>
        <p:nvPicPr>
          <p:cNvPr id="20" name="Picture 19">
            <a:extLst>
              <a:ext uri="{FF2B5EF4-FFF2-40B4-BE49-F238E27FC236}">
                <a16:creationId xmlns:a16="http://schemas.microsoft.com/office/drawing/2014/main" id="{084CC0E9-3793-46CC-A8FD-78C12DBC6632}"/>
              </a:ext>
            </a:extLst>
          </p:cNvPr>
          <p:cNvPicPr>
            <a:picLocks noChangeAspect="1"/>
          </p:cNvPicPr>
          <p:nvPr/>
        </p:nvPicPr>
        <p:blipFill rotWithShape="1">
          <a:blip r:embed="rId3"/>
          <a:srcRect l="1989" t="-29" r="11628" b="29"/>
          <a:stretch/>
        </p:blipFill>
        <p:spPr>
          <a:xfrm>
            <a:off x="8864081" y="858687"/>
            <a:ext cx="2722695" cy="5525494"/>
          </a:xfrm>
          <a:prstGeom prst="rect">
            <a:avLst/>
          </a:prstGeom>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name="Slide87">
    <p:spTree>
      <p:nvGrpSpPr>
        <p:cNvPr id="1" name=""/>
        <p:cNvGrpSpPr/>
        <p:nvPr/>
      </p:nvGrpSpPr>
      <p:grpSpPr>
        <a:xfrm>
          <a:off x="0" y="0"/>
          <a:ext cx="0" cy="0"/>
          <a:chOff x="0" y="0"/>
          <a:chExt cx="0" cy="0"/>
        </a:xfrm>
      </p:grpSpPr>
      <p:pic>
        <p:nvPicPr>
          <p:cNvPr id="27" name="Picture 8">
            <a:extLst>
              <a:ext uri="{FF2B5EF4-FFF2-40B4-BE49-F238E27FC236}">
                <a16:creationId xmlns:a16="http://schemas.microsoft.com/office/drawing/2014/main" id="{EF41535D-08C0-469A-B50B-3DE4DFB3AF80}"/>
              </a:ext>
            </a:extLst>
          </p:cNvPr>
          <p:cNvPicPr>
            <a:picLocks noChangeAspect="1"/>
          </p:cNvPicPr>
          <p:nvPr/>
        </p:nvPicPr>
        <p:blipFill>
          <a:blip r:embed="rId3"/>
          <a:stretch>
            <a:fillRect/>
          </a:stretch>
        </p:blipFill>
        <p:spPr>
          <a:xfrm>
            <a:off x="11370362" y="82826"/>
            <a:ext cx="1858618" cy="667173"/>
          </a:xfrm>
          <a:prstGeom prst="rect">
            <a:avLst/>
          </a:prstGeom>
          <a:noFill/>
          <a:ln cap="flat">
            <a:noFill/>
          </a:ln>
        </p:spPr>
      </p:pic>
      <p:pic>
        <p:nvPicPr>
          <p:cNvPr id="28" name="Picture 27">
            <a:extLst>
              <a:ext uri="{FF2B5EF4-FFF2-40B4-BE49-F238E27FC236}">
                <a16:creationId xmlns:a16="http://schemas.microsoft.com/office/drawing/2014/main" id="{91A6647E-A9D0-407F-A45E-856372285789}"/>
              </a:ext>
            </a:extLst>
          </p:cNvPr>
          <p:cNvPicPr/>
          <p:nvPr/>
        </p:nvPicPr>
        <p:blipFill rotWithShape="1">
          <a:blip r:embed="rId4">
            <a:extLst>
              <a:ext uri="{BEBA8EAE-BF5A-486C-A8C5-ECC9F3942E4B}">
                <a14:imgProps xmlns:a14="http://schemas.microsoft.com/office/drawing/2010/main">
                  <a14:imgLayer r:embed="rId5">
                    <a14:imgEffect>
                      <a14:sharpenSoften amount="50000"/>
                    </a14:imgEffect>
                    <a14:imgEffect>
                      <a14:saturation sat="72000"/>
                    </a14:imgEffect>
                    <a14:imgEffect>
                      <a14:brightnessContrast contrast="51000"/>
                    </a14:imgEffect>
                  </a14:imgLayer>
                </a14:imgProps>
              </a:ext>
              <a:ext uri="{28A0092B-C50C-407E-A947-70E740481C1C}">
                <a14:useLocalDpi xmlns:a14="http://schemas.microsoft.com/office/drawing/2010/main" val="0"/>
              </a:ext>
            </a:extLst>
          </a:blip>
          <a:srcRect l="2078"/>
          <a:stretch/>
        </p:blipFill>
        <p:spPr>
          <a:xfrm>
            <a:off x="5047860" y="113599"/>
            <a:ext cx="5225143" cy="6630801"/>
          </a:xfrm>
          <a:prstGeom prst="rect">
            <a:avLst/>
          </a:prstGeom>
        </p:spPr>
      </p:pic>
      <p:sp>
        <p:nvSpPr>
          <p:cNvPr id="29" name="TextBox 28">
            <a:extLst>
              <a:ext uri="{FF2B5EF4-FFF2-40B4-BE49-F238E27FC236}">
                <a16:creationId xmlns:a16="http://schemas.microsoft.com/office/drawing/2014/main" id="{8F68F0CD-D292-492A-85C4-9E4C5ABA4C82}"/>
              </a:ext>
            </a:extLst>
          </p:cNvPr>
          <p:cNvSpPr txBox="1"/>
          <p:nvPr/>
        </p:nvSpPr>
        <p:spPr>
          <a:xfrm>
            <a:off x="4516018" y="3604324"/>
            <a:ext cx="2780522" cy="461665"/>
          </a:xfrm>
          <a:prstGeom prst="rect">
            <a:avLst/>
          </a:prstGeom>
          <a:noFill/>
        </p:spPr>
        <p:txBody>
          <a:bodyPr wrap="square" rtlCol="0">
            <a:spAutoFit/>
          </a:bodyPr>
          <a:lstStyle/>
          <a:p>
            <a:r>
              <a:rPr lang="en-US" sz="2400" b="1" u="sng" dirty="0">
                <a:solidFill>
                  <a:schemeClr val="tx1">
                    <a:lumMod val="95000"/>
                    <a:lumOff val="5000"/>
                  </a:schemeClr>
                </a:solidFill>
              </a:rPr>
              <a:t>Cross Sectional </a:t>
            </a:r>
          </a:p>
        </p:txBody>
      </p:sp>
      <p:sp>
        <p:nvSpPr>
          <p:cNvPr id="30" name="Title 1">
            <a:extLst>
              <a:ext uri="{FF2B5EF4-FFF2-40B4-BE49-F238E27FC236}">
                <a16:creationId xmlns:a16="http://schemas.microsoft.com/office/drawing/2014/main" id="{A3E19AD9-63F3-4137-A842-E6D402F2DB41}"/>
              </a:ext>
            </a:extLst>
          </p:cNvPr>
          <p:cNvSpPr txBox="1"/>
          <p:nvPr/>
        </p:nvSpPr>
        <p:spPr>
          <a:xfrm>
            <a:off x="111968" y="592312"/>
            <a:ext cx="5019870" cy="45719"/>
          </a:xfrm>
          <a:prstGeom prst="rect">
            <a:avLst/>
          </a:prstGeom>
          <a:gradFill>
            <a:gsLst>
              <a:gs pos="0">
                <a:srgbClr val="B1CBE9"/>
              </a:gs>
              <a:gs pos="100000">
                <a:srgbClr val="A3C1E5"/>
              </a:gs>
            </a:gsLst>
            <a:lin ang="5400000"/>
          </a:gradFill>
          <a:ln w="6345" cap="flat">
            <a:solidFill>
              <a:srgbClr val="5B9BD5"/>
            </a:solidFill>
            <a:prstDash val="solid"/>
            <a:miter/>
          </a:ln>
        </p:spPr>
        <p:txBody>
          <a:bodyPr vert="horz" wrap="square" lIns="91440" tIns="45720" rIns="91440" bIns="45720" anchor="b" anchorCtr="0" compatLnSpc="1">
            <a:noAutofit/>
          </a:bodyPr>
          <a:lstStyle/>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GB" sz="2400" b="1" i="0" u="none" strike="noStrike" kern="1200" cap="none" spc="600" baseline="0" dirty="0">
                <a:solidFill>
                  <a:srgbClr val="000000"/>
                </a:solidFill>
                <a:effectLst>
                  <a:outerShdw dist="38096" dir="2700000">
                    <a:srgbClr val="000000"/>
                  </a:outerShdw>
                </a:effectLst>
                <a:uFillTx/>
                <a:latin typeface="Calibri Light"/>
              </a:rPr>
              <a:t> </a:t>
            </a:r>
            <a:r>
              <a:rPr lang="en-GB" sz="2400" b="1" spc="600" dirty="0">
                <a:solidFill>
                  <a:srgbClr val="000000"/>
                </a:solidFill>
                <a:effectLst>
                  <a:outerShdw dist="38096" dir="2700000">
                    <a:srgbClr val="000000"/>
                  </a:outerShdw>
                </a:effectLst>
                <a:latin typeface="Calibri Light"/>
              </a:rPr>
              <a:t>VERTICAL TURBINE PUMP</a:t>
            </a:r>
            <a:endParaRPr lang="en-GB" sz="2400" b="1" i="0" u="none" strike="noStrike" kern="1200" cap="none" spc="600" baseline="0" dirty="0">
              <a:solidFill>
                <a:srgbClr val="000000"/>
              </a:solidFill>
              <a:effectLst>
                <a:outerShdw dist="38096" dir="2700000">
                  <a:srgbClr val="000000"/>
                </a:outerShdw>
              </a:effectLst>
              <a:uFillTx/>
              <a:latin typeface="Calibri Light"/>
            </a:endParaRPr>
          </a:p>
        </p:txBody>
      </p:sp>
      <p:pic>
        <p:nvPicPr>
          <p:cNvPr id="2" name="Picture 1">
            <a:extLst>
              <a:ext uri="{FF2B5EF4-FFF2-40B4-BE49-F238E27FC236}">
                <a16:creationId xmlns:a16="http://schemas.microsoft.com/office/drawing/2014/main" id="{C73CDD72-3B66-4325-A141-196FE05637B1}"/>
              </a:ext>
            </a:extLst>
          </p:cNvPr>
          <p:cNvPicPr>
            <a:picLocks noChangeAspect="1"/>
          </p:cNvPicPr>
          <p:nvPr/>
        </p:nvPicPr>
        <p:blipFill>
          <a:blip r:embed="rId6"/>
          <a:stretch>
            <a:fillRect/>
          </a:stretch>
        </p:blipFill>
        <p:spPr>
          <a:xfrm>
            <a:off x="1978091" y="1635541"/>
            <a:ext cx="1694835" cy="4090771"/>
          </a:xfrm>
          <a:prstGeom prst="rect">
            <a:avLst/>
          </a:prstGeom>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 name="Picture 8">
            <a:extLst>
              <a:ext uri="{FF2B5EF4-FFF2-40B4-BE49-F238E27FC236}">
                <a16:creationId xmlns:a16="http://schemas.microsoft.com/office/drawing/2014/main" id="{EF41535D-08C0-469A-B50B-3DE4DFB3AF80}"/>
              </a:ext>
            </a:extLst>
          </p:cNvPr>
          <p:cNvPicPr>
            <a:picLocks noChangeAspect="1"/>
          </p:cNvPicPr>
          <p:nvPr/>
        </p:nvPicPr>
        <p:blipFill>
          <a:blip r:embed="rId3"/>
          <a:stretch>
            <a:fillRect/>
          </a:stretch>
        </p:blipFill>
        <p:spPr>
          <a:xfrm>
            <a:off x="11370362" y="82826"/>
            <a:ext cx="1858618" cy="667173"/>
          </a:xfrm>
          <a:prstGeom prst="rect">
            <a:avLst/>
          </a:prstGeom>
          <a:noFill/>
          <a:ln cap="flat">
            <a:noFill/>
          </a:ln>
        </p:spPr>
      </p:pic>
      <p:sp>
        <p:nvSpPr>
          <p:cNvPr id="9" name="TextBox 8">
            <a:extLst>
              <a:ext uri="{FF2B5EF4-FFF2-40B4-BE49-F238E27FC236}">
                <a16:creationId xmlns:a16="http://schemas.microsoft.com/office/drawing/2014/main" id="{887B1626-A0E2-415E-B2AC-50D847409F3A}"/>
              </a:ext>
            </a:extLst>
          </p:cNvPr>
          <p:cNvSpPr txBox="1"/>
          <p:nvPr/>
        </p:nvSpPr>
        <p:spPr>
          <a:xfrm>
            <a:off x="-424541" y="212894"/>
            <a:ext cx="6615404" cy="407035"/>
          </a:xfrm>
          <a:prstGeom prst="rect">
            <a:avLst/>
          </a:prstGeom>
          <a:noFill/>
        </p:spPr>
        <p:txBody>
          <a:bodyPr wrap="square">
            <a:spAutoFit/>
          </a:bodyPr>
          <a:lstStyle/>
          <a:p>
            <a:pPr marL="0" marR="0" algn="ctr">
              <a:lnSpc>
                <a:spcPct val="107000"/>
              </a:lnSpc>
              <a:spcBef>
                <a:spcPts val="0"/>
              </a:spcBef>
              <a:spcAft>
                <a:spcPts val="800"/>
              </a:spcAft>
            </a:pPr>
            <a:r>
              <a:rPr lang="en-IN" sz="2000" b="1" u="sng" dirty="0">
                <a:ea typeface="Calibri" panose="020F0502020204030204" pitchFamily="34" charset="0"/>
                <a:cs typeface="Times New Roman" panose="02020603050405020304" pitchFamily="18" charset="0"/>
              </a:rPr>
              <a:t>Water Treatment Plant</a:t>
            </a:r>
            <a:r>
              <a:rPr lang="en-IN" sz="2000" b="1" u="sng" dirty="0">
                <a:effectLst/>
                <a:ea typeface="Calibri" panose="020F0502020204030204" pitchFamily="34" charset="0"/>
                <a:cs typeface="Times New Roman" panose="02020603050405020304" pitchFamily="18" charset="0"/>
              </a:rPr>
              <a:t> at Kabra Nagar, Nanded</a:t>
            </a:r>
            <a:endParaRPr lang="en-US" sz="1600" b="1" u="sng" dirty="0">
              <a:effectLst/>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9ED07831-7E36-4BAC-8A4E-72E3A0A8CD8A}"/>
              </a:ext>
            </a:extLst>
          </p:cNvPr>
          <p:cNvPicPr>
            <a:picLocks noChangeAspect="1"/>
          </p:cNvPicPr>
          <p:nvPr/>
        </p:nvPicPr>
        <p:blipFill rotWithShape="1">
          <a:blip r:embed="rId4">
            <a:extLst>
              <a:ext uri="{28A0092B-C50C-407E-A947-70E740481C1C}">
                <a14:useLocalDpi xmlns:a14="http://schemas.microsoft.com/office/drawing/2010/main" val="0"/>
              </a:ext>
            </a:extLst>
          </a:blip>
          <a:srcRect t="29660" r="20034" b="13333"/>
          <a:stretch/>
        </p:blipFill>
        <p:spPr>
          <a:xfrm>
            <a:off x="6816014" y="1231639"/>
            <a:ext cx="5029199" cy="3489650"/>
          </a:xfrm>
          <a:prstGeom prst="rect">
            <a:avLst/>
          </a:prstGeom>
          <a:ln>
            <a:noFill/>
          </a:ln>
          <a:effectLst>
            <a:softEdge rad="112500"/>
          </a:effectLst>
        </p:spPr>
      </p:pic>
      <p:pic>
        <p:nvPicPr>
          <p:cNvPr id="8" name="Picture 7">
            <a:extLst>
              <a:ext uri="{FF2B5EF4-FFF2-40B4-BE49-F238E27FC236}">
                <a16:creationId xmlns:a16="http://schemas.microsoft.com/office/drawing/2014/main" id="{C5365C57-9D95-4638-A9FD-B7EF0DB55AF1}"/>
              </a:ext>
            </a:extLst>
          </p:cNvPr>
          <p:cNvPicPr>
            <a:picLocks noChangeAspect="1"/>
          </p:cNvPicPr>
          <p:nvPr/>
        </p:nvPicPr>
        <p:blipFill rotWithShape="1">
          <a:blip r:embed="rId5">
            <a:extLst>
              <a:ext uri="{28A0092B-C50C-407E-A947-70E740481C1C}">
                <a14:useLocalDpi xmlns:a14="http://schemas.microsoft.com/office/drawing/2010/main" val="0"/>
              </a:ext>
            </a:extLst>
          </a:blip>
          <a:srcRect l="9566" r="9694"/>
          <a:stretch/>
        </p:blipFill>
        <p:spPr>
          <a:xfrm>
            <a:off x="346787" y="1273627"/>
            <a:ext cx="5939118" cy="3396345"/>
          </a:xfrm>
          <a:prstGeom prst="rect">
            <a:avLst/>
          </a:prstGeom>
          <a:ln>
            <a:noFill/>
          </a:ln>
          <a:effectLst>
            <a:softEdge rad="112500"/>
          </a:effectLst>
        </p:spPr>
      </p:pic>
    </p:spTree>
    <p:extLst>
      <p:ext uri="{BB962C8B-B14F-4D97-AF65-F5344CB8AC3E}">
        <p14:creationId xmlns:p14="http://schemas.microsoft.com/office/powerpoint/2010/main" val="2577827344"/>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 name="Picture 8">
            <a:extLst>
              <a:ext uri="{FF2B5EF4-FFF2-40B4-BE49-F238E27FC236}">
                <a16:creationId xmlns:a16="http://schemas.microsoft.com/office/drawing/2014/main" id="{EF41535D-08C0-469A-B50B-3DE4DFB3AF80}"/>
              </a:ext>
            </a:extLst>
          </p:cNvPr>
          <p:cNvPicPr>
            <a:picLocks noChangeAspect="1"/>
          </p:cNvPicPr>
          <p:nvPr/>
        </p:nvPicPr>
        <p:blipFill>
          <a:blip r:embed="rId3"/>
          <a:stretch>
            <a:fillRect/>
          </a:stretch>
        </p:blipFill>
        <p:spPr>
          <a:xfrm>
            <a:off x="11370362" y="82826"/>
            <a:ext cx="1858618" cy="667173"/>
          </a:xfrm>
          <a:prstGeom prst="rect">
            <a:avLst/>
          </a:prstGeom>
          <a:noFill/>
          <a:ln cap="flat">
            <a:noFill/>
          </a:ln>
        </p:spPr>
      </p:pic>
      <p:sp>
        <p:nvSpPr>
          <p:cNvPr id="6" name="TextBox 5">
            <a:extLst>
              <a:ext uri="{FF2B5EF4-FFF2-40B4-BE49-F238E27FC236}">
                <a16:creationId xmlns:a16="http://schemas.microsoft.com/office/drawing/2014/main" id="{B1FD4785-490E-4D9F-99B8-847F6A8463A5}"/>
              </a:ext>
            </a:extLst>
          </p:cNvPr>
          <p:cNvSpPr txBox="1"/>
          <p:nvPr/>
        </p:nvSpPr>
        <p:spPr>
          <a:xfrm>
            <a:off x="-424541" y="212894"/>
            <a:ext cx="6615404" cy="407035"/>
          </a:xfrm>
          <a:prstGeom prst="rect">
            <a:avLst/>
          </a:prstGeom>
          <a:noFill/>
        </p:spPr>
        <p:txBody>
          <a:bodyPr wrap="square">
            <a:spAutoFit/>
          </a:bodyPr>
          <a:lstStyle/>
          <a:p>
            <a:pPr marL="0" marR="0" algn="ctr">
              <a:lnSpc>
                <a:spcPct val="107000"/>
              </a:lnSpc>
              <a:spcBef>
                <a:spcPts val="0"/>
              </a:spcBef>
              <a:spcAft>
                <a:spcPts val="800"/>
              </a:spcAft>
            </a:pPr>
            <a:r>
              <a:rPr lang="en-IN" sz="2000" b="1" u="sng" dirty="0">
                <a:ea typeface="Calibri" panose="020F0502020204030204" pitchFamily="34" charset="0"/>
                <a:cs typeface="Times New Roman" panose="02020603050405020304" pitchFamily="18" charset="0"/>
              </a:rPr>
              <a:t>Water Treatment Plant</a:t>
            </a:r>
            <a:r>
              <a:rPr lang="en-IN" sz="2000" b="1" u="sng" dirty="0">
                <a:effectLst/>
                <a:ea typeface="Calibri" panose="020F0502020204030204" pitchFamily="34" charset="0"/>
                <a:cs typeface="Times New Roman" panose="02020603050405020304" pitchFamily="18" charset="0"/>
              </a:rPr>
              <a:t> at Kabra Nagar, Nanded</a:t>
            </a:r>
            <a:endParaRPr lang="en-US" sz="1600" b="1" u="sng" dirty="0">
              <a:effectLst/>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37957C8-78B8-4D4B-B2F0-19A6A62F6C6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1000"/>
                    </a14:imgEffect>
                    <a14:imgEffect>
                      <a14:colorTemperature colorTemp="5250"/>
                    </a14:imgEffect>
                    <a14:imgEffect>
                      <a14:saturation sat="124000"/>
                    </a14:imgEffect>
                    <a14:imgEffect>
                      <a14:brightnessContrast bright="21000" contrast="-38000"/>
                    </a14:imgEffect>
                  </a14:imgLayer>
                </a14:imgProps>
              </a:ext>
              <a:ext uri="{28A0092B-C50C-407E-A947-70E740481C1C}">
                <a14:useLocalDpi xmlns:a14="http://schemas.microsoft.com/office/drawing/2010/main" val="0"/>
              </a:ext>
            </a:extLst>
          </a:blip>
          <a:srcRect t="19049" r="23756" b="13469"/>
          <a:stretch/>
        </p:blipFill>
        <p:spPr>
          <a:xfrm>
            <a:off x="1465781" y="893394"/>
            <a:ext cx="4064164" cy="4998818"/>
          </a:xfrm>
          <a:prstGeom prst="rect">
            <a:avLst/>
          </a:prstGeom>
          <a:ln>
            <a:noFill/>
          </a:ln>
          <a:effectLst>
            <a:softEdge rad="112500"/>
          </a:effectLst>
        </p:spPr>
      </p:pic>
      <p:pic>
        <p:nvPicPr>
          <p:cNvPr id="7" name="Picture 6">
            <a:extLst>
              <a:ext uri="{FF2B5EF4-FFF2-40B4-BE49-F238E27FC236}">
                <a16:creationId xmlns:a16="http://schemas.microsoft.com/office/drawing/2014/main" id="{F2A0CAFD-D5AD-4E01-8FC0-975C3EC97E56}"/>
              </a:ext>
            </a:extLst>
          </p:cNvPr>
          <p:cNvPicPr>
            <a:picLocks noChangeAspect="1"/>
          </p:cNvPicPr>
          <p:nvPr/>
        </p:nvPicPr>
        <p:blipFill rotWithShape="1">
          <a:blip r:embed="rId6">
            <a:extLst>
              <a:ext uri="{28A0092B-C50C-407E-A947-70E740481C1C}">
                <a14:useLocalDpi xmlns:a14="http://schemas.microsoft.com/office/drawing/2010/main" val="0"/>
              </a:ext>
            </a:extLst>
          </a:blip>
          <a:srcRect l="17469" t="7747" r="16970" b="26759"/>
          <a:stretch/>
        </p:blipFill>
        <p:spPr>
          <a:xfrm>
            <a:off x="6826022" y="965788"/>
            <a:ext cx="3900197" cy="4926424"/>
          </a:xfrm>
          <a:prstGeom prst="rect">
            <a:avLst/>
          </a:prstGeom>
          <a:ln>
            <a:noFill/>
          </a:ln>
          <a:effectLst>
            <a:softEdge rad="112500"/>
          </a:effectLst>
        </p:spPr>
      </p:pic>
    </p:spTree>
    <p:extLst>
      <p:ext uri="{BB962C8B-B14F-4D97-AF65-F5344CB8AC3E}">
        <p14:creationId xmlns:p14="http://schemas.microsoft.com/office/powerpoint/2010/main" val="3809255099"/>
      </p:ext>
    </p:extLst>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Office%20Theme</Template>
  <TotalTime>30290</TotalTime>
  <Words>1654</Words>
  <Application>Microsoft Office PowerPoint</Application>
  <PresentationFormat>Widescreen</PresentationFormat>
  <Paragraphs>185</Paragraphs>
  <Slides>25</Slides>
  <Notes>6</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Agency FB</vt:lpstr>
      <vt:lpstr>Arial</vt:lpstr>
      <vt:lpstr>Bahnschrift SemiBold</vt:lpstr>
      <vt:lpstr>Calibri</vt:lpstr>
      <vt:lpstr>Calibri Light</vt:lpstr>
      <vt:lpstr>Courier New</vt:lpstr>
      <vt:lpstr>Franklin Gothic Book</vt:lpstr>
      <vt:lpstr>Lucida Sans Unicode</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Mangesh D. Deshmukh</dc:creator>
  <cp:lastModifiedBy>Himanshu Deshmukh</cp:lastModifiedBy>
  <cp:revision>275</cp:revision>
  <dcterms:created xsi:type="dcterms:W3CDTF">2020-11-01T10:52:59Z</dcterms:created>
  <dcterms:modified xsi:type="dcterms:W3CDTF">2021-06-29T03:35:48Z</dcterms:modified>
</cp:coreProperties>
</file>